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80" r:id="rId1"/>
  </p:sldMasterIdLst>
  <p:notesMasterIdLst>
    <p:notesMasterId r:id="rId47"/>
  </p:notesMasterIdLst>
  <p:sldIdLst>
    <p:sldId id="2054" r:id="rId2"/>
    <p:sldId id="1985" r:id="rId3"/>
    <p:sldId id="1979" r:id="rId4"/>
    <p:sldId id="1980" r:id="rId5"/>
    <p:sldId id="1981" r:id="rId6"/>
    <p:sldId id="1982" r:id="rId7"/>
    <p:sldId id="1983" r:id="rId8"/>
    <p:sldId id="1984" r:id="rId9"/>
    <p:sldId id="1352" r:id="rId10"/>
    <p:sldId id="1353" r:id="rId11"/>
    <p:sldId id="1354" r:id="rId12"/>
    <p:sldId id="1355" r:id="rId13"/>
    <p:sldId id="1356" r:id="rId14"/>
    <p:sldId id="1357" r:id="rId15"/>
    <p:sldId id="1360" r:id="rId16"/>
    <p:sldId id="1361" r:id="rId17"/>
    <p:sldId id="1362" r:id="rId18"/>
    <p:sldId id="1363" r:id="rId19"/>
    <p:sldId id="1364" r:id="rId20"/>
    <p:sldId id="1987" r:id="rId21"/>
    <p:sldId id="1262" r:id="rId22"/>
    <p:sldId id="1263" r:id="rId23"/>
    <p:sldId id="1885" r:id="rId24"/>
    <p:sldId id="1365" r:id="rId25"/>
    <p:sldId id="1916" r:id="rId26"/>
    <p:sldId id="1917" r:id="rId27"/>
    <p:sldId id="1264" r:id="rId28"/>
    <p:sldId id="2019" r:id="rId29"/>
    <p:sldId id="2035" r:id="rId30"/>
    <p:sldId id="2022" r:id="rId31"/>
    <p:sldId id="2036" r:id="rId32"/>
    <p:sldId id="2023" r:id="rId33"/>
    <p:sldId id="1507" r:id="rId34"/>
    <p:sldId id="2031" r:id="rId35"/>
    <p:sldId id="1508" r:id="rId36"/>
    <p:sldId id="1509" r:id="rId37"/>
    <p:sldId id="2032" r:id="rId38"/>
    <p:sldId id="1510" r:id="rId39"/>
    <p:sldId id="1511" r:id="rId40"/>
    <p:sldId id="2039" r:id="rId41"/>
    <p:sldId id="2040" r:id="rId42"/>
    <p:sldId id="2034" r:id="rId43"/>
    <p:sldId id="2037" r:id="rId44"/>
    <p:sldId id="2038" r:id="rId45"/>
    <p:sldId id="330" r:id="rId46"/>
  </p:sldIdLst>
  <p:sldSz cx="12192000" cy="6858000"/>
  <p:notesSz cx="6858000" cy="9144000"/>
  <p:embeddedFontLst>
    <p:embeddedFont>
      <p:font typeface="Aharoni" panose="02010803020104030203" pitchFamily="2" charset="-79"/>
      <p:bold r:id="rId48"/>
    </p:embeddedFont>
    <p:embeddedFont>
      <p:font typeface="Archivo Narrow" panose="020B0604020202020204" charset="0"/>
      <p:regular r:id="rId49"/>
      <p:bold r:id="rId50"/>
      <p:italic r:id="rId51"/>
    </p:embeddedFont>
    <p:embeddedFont>
      <p:font typeface="Blogger Sans" panose="02000506030000020004" charset="0"/>
      <p:regular r:id="rId52"/>
      <p:bold r:id="rId53"/>
      <p:italic r:id="rId54"/>
    </p:embeddedFont>
    <p:embeddedFont>
      <p:font typeface="Calibri" panose="020F0502020204030204" pitchFamily="34" charset="0"/>
      <p:regular r:id="rId55"/>
      <p:bold r:id="rId56"/>
      <p:italic r:id="rId57"/>
      <p:boldItalic r:id="rId58"/>
    </p:embeddedFont>
    <p:embeddedFont>
      <p:font typeface="Consolas" panose="020B0609020204030204" pitchFamily="49" charset="0"/>
      <p:regular r:id="rId59"/>
      <p:bold r:id="rId60"/>
      <p:italic r:id="rId61"/>
      <p:boldItalic r:id="rId62"/>
    </p:embeddedFont>
    <p:embeddedFont>
      <p:font typeface="Lucida Console" panose="020B0609040504020204" pitchFamily="49" charset="0"/>
      <p:regular r:id="rId63"/>
    </p:embeddedFont>
    <p:embeddedFont>
      <p:font typeface="Times" panose="02020603050405020304" pitchFamily="18" charset="0"/>
      <p:regular r:id="rId64"/>
      <p:bold r:id="rId65"/>
      <p:italic r:id="rId66"/>
      <p:boldItalic r:id="rId67"/>
    </p:embeddedFont>
  </p:embeddedFontLst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ardsectie" id="{AFD4149C-CAAF-4125-B5B9-7500E1E8ABD7}">
          <p14:sldIdLst>
            <p14:sldId id="2054"/>
            <p14:sldId id="1985"/>
            <p14:sldId id="1979"/>
            <p14:sldId id="1980"/>
            <p14:sldId id="1981"/>
            <p14:sldId id="1982"/>
            <p14:sldId id="1983"/>
            <p14:sldId id="1984"/>
            <p14:sldId id="1352"/>
            <p14:sldId id="1353"/>
            <p14:sldId id="1354"/>
            <p14:sldId id="1355"/>
            <p14:sldId id="1356"/>
            <p14:sldId id="1357"/>
            <p14:sldId id="1360"/>
            <p14:sldId id="1361"/>
            <p14:sldId id="1362"/>
            <p14:sldId id="1363"/>
            <p14:sldId id="1364"/>
            <p14:sldId id="1987"/>
            <p14:sldId id="1262"/>
            <p14:sldId id="1263"/>
            <p14:sldId id="1885"/>
            <p14:sldId id="1365"/>
            <p14:sldId id="1916"/>
            <p14:sldId id="1917"/>
            <p14:sldId id="1264"/>
            <p14:sldId id="2019"/>
            <p14:sldId id="2035"/>
            <p14:sldId id="2022"/>
            <p14:sldId id="2036"/>
            <p14:sldId id="2023"/>
          </p14:sldIdLst>
        </p14:section>
        <p14:section name="Static" id="{FEC14C25-4CDB-4901-85CF-778DB644B2EA}">
          <p14:sldIdLst>
            <p14:sldId id="1507"/>
            <p14:sldId id="2031"/>
            <p14:sldId id="1508"/>
            <p14:sldId id="1509"/>
            <p14:sldId id="2032"/>
            <p14:sldId id="1510"/>
            <p14:sldId id="1511"/>
            <p14:sldId id="2039"/>
            <p14:sldId id="2040"/>
            <p14:sldId id="2034"/>
            <p14:sldId id="2037"/>
            <p14:sldId id="2038"/>
            <p14:sldId id="33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6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48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63" Type="http://schemas.openxmlformats.org/officeDocument/2006/relationships/font" Target="fonts/font16.fntdata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6.fntdata"/><Relationship Id="rId58" Type="http://schemas.openxmlformats.org/officeDocument/2006/relationships/font" Target="fonts/font11.fntdata"/><Relationship Id="rId66" Type="http://schemas.openxmlformats.org/officeDocument/2006/relationships/font" Target="fonts/font19.fntdata"/><Relationship Id="rId5" Type="http://schemas.openxmlformats.org/officeDocument/2006/relationships/slide" Target="slides/slide4.xml"/><Relationship Id="rId61" Type="http://schemas.openxmlformats.org/officeDocument/2006/relationships/font" Target="fonts/font14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1.fntdata"/><Relationship Id="rId56" Type="http://schemas.openxmlformats.org/officeDocument/2006/relationships/font" Target="fonts/font9.fntdata"/><Relationship Id="rId64" Type="http://schemas.openxmlformats.org/officeDocument/2006/relationships/font" Target="fonts/font17.fntdata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4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2.fntdata"/><Relationship Id="rId67" Type="http://schemas.openxmlformats.org/officeDocument/2006/relationships/font" Target="fonts/font20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7.fntdata"/><Relationship Id="rId62" Type="http://schemas.openxmlformats.org/officeDocument/2006/relationships/font" Target="fonts/font15.fntdata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2.fntdata"/><Relationship Id="rId57" Type="http://schemas.openxmlformats.org/officeDocument/2006/relationships/font" Target="fonts/font10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5.fntdata"/><Relationship Id="rId60" Type="http://schemas.openxmlformats.org/officeDocument/2006/relationships/font" Target="fonts/font13.fntdata"/><Relationship Id="rId65" Type="http://schemas.openxmlformats.org/officeDocument/2006/relationships/font" Target="fonts/font1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font" Target="fonts/font3.fntdata"/><Relationship Id="rId55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9880F2-0CED-4080-997F-F1AA9C525108}" type="datetimeFigureOut">
              <a:rPr lang="nl-BE" smtClean="0"/>
              <a:t>2/05/2023</a:t>
            </a:fld>
            <a:endParaRPr lang="nl-BE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D301F6-C25A-4CF3-901E-F63D4B9FD66F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36342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100">
                <a:solidFill>
                  <a:srgbClr val="FFFFFF"/>
                </a:solidFill>
                <a:latin typeface="Times New Roman" pitchFamily="1" charset="0"/>
              </a:defRPr>
            </a:lvl1pPr>
            <a:lvl2pPr marL="783589" indent="-301381" eaLnBrk="0" hangingPunct="0">
              <a:defRPr sz="2100">
                <a:solidFill>
                  <a:srgbClr val="FFFFFF"/>
                </a:solidFill>
                <a:latin typeface="Times New Roman" pitchFamily="1" charset="0"/>
              </a:defRPr>
            </a:lvl2pPr>
            <a:lvl3pPr marL="1205522" indent="-241104" eaLnBrk="0" hangingPunct="0">
              <a:defRPr sz="2100">
                <a:solidFill>
                  <a:srgbClr val="FFFFFF"/>
                </a:solidFill>
                <a:latin typeface="Times New Roman" pitchFamily="1" charset="0"/>
              </a:defRPr>
            </a:lvl3pPr>
            <a:lvl4pPr marL="1687731" indent="-241104" eaLnBrk="0" hangingPunct="0">
              <a:defRPr sz="2100">
                <a:solidFill>
                  <a:srgbClr val="FFFFFF"/>
                </a:solidFill>
                <a:latin typeface="Times New Roman" pitchFamily="1" charset="0"/>
              </a:defRPr>
            </a:lvl4pPr>
            <a:lvl5pPr marL="2169940" indent="-241104" eaLnBrk="0" hangingPunct="0">
              <a:defRPr sz="2100">
                <a:solidFill>
                  <a:srgbClr val="FFFFFF"/>
                </a:solidFill>
                <a:latin typeface="Times New Roman" pitchFamily="1" charset="0"/>
              </a:defRPr>
            </a:lvl5pPr>
            <a:lvl6pPr marL="2652149" indent="-241104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FFFFFF"/>
                </a:solidFill>
                <a:latin typeface="Times New Roman" pitchFamily="1" charset="0"/>
              </a:defRPr>
            </a:lvl6pPr>
            <a:lvl7pPr marL="3134357" indent="-241104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FFFFFF"/>
                </a:solidFill>
                <a:latin typeface="Times New Roman" pitchFamily="1" charset="0"/>
              </a:defRPr>
            </a:lvl7pPr>
            <a:lvl8pPr marL="3616566" indent="-241104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FFFFFF"/>
                </a:solidFill>
                <a:latin typeface="Times New Roman" pitchFamily="1" charset="0"/>
              </a:defRPr>
            </a:lvl8pPr>
            <a:lvl9pPr marL="4098775" indent="-241104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FFFFFF"/>
                </a:solidFill>
                <a:latin typeface="Times New Roman" pitchFamily="1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0CA73B6-0AE1-4637-B9B6-A63AE85B2D0C}" type="slidenum"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" charset="0"/>
              <a:ea typeface="+mn-ea"/>
              <a:cs typeface="+mn-cs"/>
            </a:endParaRPr>
          </a:p>
        </p:txBody>
      </p:sp>
      <p:sp>
        <p:nvSpPr>
          <p:cNvPr id="983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125" y="749300"/>
            <a:ext cx="6661150" cy="3748088"/>
          </a:xfrm>
          <a:ln/>
        </p:spPr>
      </p:sp>
      <p:sp>
        <p:nvSpPr>
          <p:cNvPr id="983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CA">
              <a:latin typeface="Times New Roman" pitchFamily="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46799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100">
                <a:solidFill>
                  <a:srgbClr val="FFFFFF"/>
                </a:solidFill>
                <a:latin typeface="Times New Roman" pitchFamily="1" charset="0"/>
              </a:defRPr>
            </a:lvl1pPr>
            <a:lvl2pPr marL="783589" indent="-301381" eaLnBrk="0" hangingPunct="0">
              <a:defRPr sz="2100">
                <a:solidFill>
                  <a:srgbClr val="FFFFFF"/>
                </a:solidFill>
                <a:latin typeface="Times New Roman" pitchFamily="1" charset="0"/>
              </a:defRPr>
            </a:lvl2pPr>
            <a:lvl3pPr marL="1205522" indent="-241104" eaLnBrk="0" hangingPunct="0">
              <a:defRPr sz="2100">
                <a:solidFill>
                  <a:srgbClr val="FFFFFF"/>
                </a:solidFill>
                <a:latin typeface="Times New Roman" pitchFamily="1" charset="0"/>
              </a:defRPr>
            </a:lvl3pPr>
            <a:lvl4pPr marL="1687731" indent="-241104" eaLnBrk="0" hangingPunct="0">
              <a:defRPr sz="2100">
                <a:solidFill>
                  <a:srgbClr val="FFFFFF"/>
                </a:solidFill>
                <a:latin typeface="Times New Roman" pitchFamily="1" charset="0"/>
              </a:defRPr>
            </a:lvl4pPr>
            <a:lvl5pPr marL="2169940" indent="-241104" eaLnBrk="0" hangingPunct="0">
              <a:defRPr sz="2100">
                <a:solidFill>
                  <a:srgbClr val="FFFFFF"/>
                </a:solidFill>
                <a:latin typeface="Times New Roman" pitchFamily="1" charset="0"/>
              </a:defRPr>
            </a:lvl5pPr>
            <a:lvl6pPr marL="2652149" indent="-241104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FFFFFF"/>
                </a:solidFill>
                <a:latin typeface="Times New Roman" pitchFamily="1" charset="0"/>
              </a:defRPr>
            </a:lvl6pPr>
            <a:lvl7pPr marL="3134357" indent="-241104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FFFFFF"/>
                </a:solidFill>
                <a:latin typeface="Times New Roman" pitchFamily="1" charset="0"/>
              </a:defRPr>
            </a:lvl7pPr>
            <a:lvl8pPr marL="3616566" indent="-241104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FFFFFF"/>
                </a:solidFill>
                <a:latin typeface="Times New Roman" pitchFamily="1" charset="0"/>
              </a:defRPr>
            </a:lvl8pPr>
            <a:lvl9pPr marL="4098775" indent="-241104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FFFFFF"/>
                </a:solidFill>
                <a:latin typeface="Times New Roman" pitchFamily="1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E7E5F25-7E00-430B-B93E-8733BBE4FEB5}" type="slidenum"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" charset="0"/>
              <a:ea typeface="+mn-ea"/>
              <a:cs typeface="+mn-cs"/>
            </a:endParaRPr>
          </a:p>
        </p:txBody>
      </p:sp>
      <p:sp>
        <p:nvSpPr>
          <p:cNvPr id="993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125" y="749300"/>
            <a:ext cx="6661150" cy="3748088"/>
          </a:xfrm>
          <a:ln/>
        </p:spPr>
      </p:sp>
      <p:sp>
        <p:nvSpPr>
          <p:cNvPr id="993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CA">
              <a:latin typeface="Times New Roman" pitchFamily="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79213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100">
                <a:solidFill>
                  <a:srgbClr val="FFFFFF"/>
                </a:solidFill>
                <a:latin typeface="Times New Roman" pitchFamily="1" charset="0"/>
              </a:defRPr>
            </a:lvl1pPr>
            <a:lvl2pPr marL="783589" indent="-301381" eaLnBrk="0" hangingPunct="0">
              <a:defRPr sz="2100">
                <a:solidFill>
                  <a:srgbClr val="FFFFFF"/>
                </a:solidFill>
                <a:latin typeface="Times New Roman" pitchFamily="1" charset="0"/>
              </a:defRPr>
            </a:lvl2pPr>
            <a:lvl3pPr marL="1205522" indent="-241104" eaLnBrk="0" hangingPunct="0">
              <a:defRPr sz="2100">
                <a:solidFill>
                  <a:srgbClr val="FFFFFF"/>
                </a:solidFill>
                <a:latin typeface="Times New Roman" pitchFamily="1" charset="0"/>
              </a:defRPr>
            </a:lvl3pPr>
            <a:lvl4pPr marL="1687731" indent="-241104" eaLnBrk="0" hangingPunct="0">
              <a:defRPr sz="2100">
                <a:solidFill>
                  <a:srgbClr val="FFFFFF"/>
                </a:solidFill>
                <a:latin typeface="Times New Roman" pitchFamily="1" charset="0"/>
              </a:defRPr>
            </a:lvl4pPr>
            <a:lvl5pPr marL="2169940" indent="-241104" eaLnBrk="0" hangingPunct="0">
              <a:defRPr sz="2100">
                <a:solidFill>
                  <a:srgbClr val="FFFFFF"/>
                </a:solidFill>
                <a:latin typeface="Times New Roman" pitchFamily="1" charset="0"/>
              </a:defRPr>
            </a:lvl5pPr>
            <a:lvl6pPr marL="2652149" indent="-241104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FFFFFF"/>
                </a:solidFill>
                <a:latin typeface="Times New Roman" pitchFamily="1" charset="0"/>
              </a:defRPr>
            </a:lvl6pPr>
            <a:lvl7pPr marL="3134357" indent="-241104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FFFFFF"/>
                </a:solidFill>
                <a:latin typeface="Times New Roman" pitchFamily="1" charset="0"/>
              </a:defRPr>
            </a:lvl7pPr>
            <a:lvl8pPr marL="3616566" indent="-241104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FFFFFF"/>
                </a:solidFill>
                <a:latin typeface="Times New Roman" pitchFamily="1" charset="0"/>
              </a:defRPr>
            </a:lvl8pPr>
            <a:lvl9pPr marL="4098775" indent="-241104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FFFFFF"/>
                </a:solidFill>
                <a:latin typeface="Times New Roman" pitchFamily="1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92DAB96-1749-4D45-BFE5-BD1875ADFCD8}" type="slidenum"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" charset="0"/>
              <a:ea typeface="+mn-ea"/>
              <a:cs typeface="+mn-cs"/>
            </a:endParaRPr>
          </a:p>
        </p:txBody>
      </p:sp>
      <p:sp>
        <p:nvSpPr>
          <p:cNvPr id="1003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125" y="749300"/>
            <a:ext cx="6661150" cy="3748088"/>
          </a:xfrm>
          <a:ln/>
        </p:spPr>
      </p:sp>
      <p:sp>
        <p:nvSpPr>
          <p:cNvPr id="1003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CA">
              <a:latin typeface="Times New Roman" pitchFamily="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60928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804763" indent="-309524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238098" indent="-24762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733337" indent="-24762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228576" indent="-24762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723815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219054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714293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209532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0DDD59FF-1692-4D3F-AE3F-4C7DB1B8F97B}" type="slidenum">
              <a:rPr lang="nl-NL" smtClean="0"/>
              <a:pPr eaLnBrk="1" hangingPunct="1"/>
              <a:t>34</a:t>
            </a:fld>
            <a:endParaRPr lang="nl-NL"/>
          </a:p>
        </p:txBody>
      </p:sp>
      <p:sp>
        <p:nvSpPr>
          <p:cNvPr id="54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542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nl-BE"/>
          </a:p>
        </p:txBody>
      </p:sp>
      <p:sp>
        <p:nvSpPr>
          <p:cNvPr id="54277" name="Footer Placeholder 7"/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804763" indent="-309524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238098" indent="-24762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733337" indent="-24762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228576" indent="-24762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723815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219054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714293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209532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nl-NL"/>
              <a:t>Hoofdstuk 10</a:t>
            </a:r>
          </a:p>
        </p:txBody>
      </p:sp>
    </p:spTree>
    <p:extLst>
      <p:ext uri="{BB962C8B-B14F-4D97-AF65-F5344CB8AC3E}">
        <p14:creationId xmlns:p14="http://schemas.microsoft.com/office/powerpoint/2010/main" val="29203896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BB4E0A59-AC5E-4BF7-A172-03B9126A3D3F}"/>
              </a:ext>
            </a:extLst>
          </p:cNvPr>
          <p:cNvSpPr/>
          <p:nvPr/>
        </p:nvSpPr>
        <p:spPr>
          <a:xfrm>
            <a:off x="-66503" y="-55562"/>
            <a:ext cx="12518967" cy="3657600"/>
          </a:xfrm>
          <a:prstGeom prst="rect">
            <a:avLst/>
          </a:prstGeom>
          <a:solidFill>
            <a:srgbClr val="44A0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E81773F8-747F-4DB8-869A-30EE55502AF6}"/>
              </a:ext>
            </a:extLst>
          </p:cNvPr>
          <p:cNvSpPr/>
          <p:nvPr/>
        </p:nvSpPr>
        <p:spPr>
          <a:xfrm>
            <a:off x="-66502" y="3602038"/>
            <a:ext cx="12518967" cy="325596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6780E7B-6347-428E-9965-E1E54D7784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36525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  <a:endParaRPr lang="nl-BE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F4AD66E2-DACF-4235-AD2C-BAA9DFEF48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73F6A1CD-5EA8-4193-B23C-9717C769AC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149AC-19BA-4687-9CB4-D7FE0FD383F6}" type="datetimeFigureOut">
              <a:rPr lang="nl-BE" smtClean="0"/>
              <a:t>2/05/2023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1741BD09-7970-442C-A1A1-B86377CB72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C8B1A799-4AA9-4556-A585-E1DA33460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2B6E7-01D3-4BA3-82EA-8AAD959B6636}" type="slidenum">
              <a:rPr lang="nl-BE" smtClean="0"/>
              <a:t>‹nr.›</a:t>
            </a:fld>
            <a:endParaRPr lang="nl-BE"/>
          </a:p>
        </p:txBody>
      </p:sp>
      <p:pic>
        <p:nvPicPr>
          <p:cNvPr id="11" name="Picture 2" descr="Huisstijl | AP Hogeschool">
            <a:extLst>
              <a:ext uri="{FF2B5EF4-FFF2-40B4-BE49-F238E27FC236}">
                <a16:creationId xmlns:a16="http://schemas.microsoft.com/office/drawing/2014/main" id="{7BDC3559-A25B-405A-914F-BA7F85567B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741" y="6378084"/>
            <a:ext cx="513792" cy="285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Afbeelding 9">
            <a:extLst>
              <a:ext uri="{FF2B5EF4-FFF2-40B4-BE49-F238E27FC236}">
                <a16:creationId xmlns:a16="http://schemas.microsoft.com/office/drawing/2014/main" id="{A28B49E7-9988-4ED1-8373-35F647B503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7433" y="4659557"/>
            <a:ext cx="2531093" cy="1452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3180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FCA75D8-30CC-4149-B0EE-6C11B19BA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EA66E83B-B9D4-47F4-9EBF-0A4626AECA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3BA7F98-DF99-4920-8C1F-D468B384FA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149AC-19BA-4687-9CB4-D7FE0FD383F6}" type="datetimeFigureOut">
              <a:rPr lang="nl-BE" smtClean="0"/>
              <a:t>2/05/2023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7F88D253-8A58-4125-A227-13E738D48A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FA5504E-511A-417A-A6BA-EF7240883A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2B6E7-01D3-4BA3-82EA-8AAD959B6636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050732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A79AEEB0-02B2-447D-B1FD-D25D55DD56C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47050A7-1669-4805-929E-741E4C4CF3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99C78FC2-A4A1-4447-98A1-FB656BDDD8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149AC-19BA-4687-9CB4-D7FE0FD383F6}" type="datetimeFigureOut">
              <a:rPr lang="nl-BE" smtClean="0"/>
              <a:t>2/05/2023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9463AC9B-1104-4245-83B2-941B2D3520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351C8C71-ADCE-408A-BD03-6A3026513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2B6E7-01D3-4BA3-82EA-8AAD959B6636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864510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297271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8BAD38-7922-4925-9B1E-C8B9824AB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646D84E-4957-4D2C-BDD6-C478B3F04C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67BED60-0F65-4F2B-B5B9-7CDC70E73F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149AC-19BA-4687-9CB4-D7FE0FD383F6}" type="datetimeFigureOut">
              <a:rPr lang="nl-BE" smtClean="0"/>
              <a:t>2/05/2023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3C5970C4-1407-4452-9148-636A126C94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25C57E89-1D0D-4354-8F65-63804968C1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2B6E7-01D3-4BA3-82EA-8AAD959B6636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399460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C7D09DE-9877-4775-9EA0-3FAF250532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7E204716-6C27-4458-A66E-7D0C8675C9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A66AC9EB-DEAD-42CF-AD23-439C5DA970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149AC-19BA-4687-9CB4-D7FE0FD383F6}" type="datetimeFigureOut">
              <a:rPr lang="nl-BE" smtClean="0"/>
              <a:t>2/05/2023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4E272174-F617-485C-8862-B67278A66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D7AC59F-8095-4C85-89CD-7324AA678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2B6E7-01D3-4BA3-82EA-8AAD959B6636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104118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F8B325-2136-406D-BF0A-E575C7306B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12A1A84-3D08-49DA-A4A4-7023BFE6C8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91B5DB36-3733-4D71-9D2B-5502BA30CF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A884AE63-C510-4ABD-BCB9-469A9F65EC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149AC-19BA-4687-9CB4-D7FE0FD383F6}" type="datetimeFigureOut">
              <a:rPr lang="nl-BE" smtClean="0"/>
              <a:t>2/05/2023</a:t>
            </a:fld>
            <a:endParaRPr lang="nl-BE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20A8498C-B6A6-4DC9-8255-569230952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68D77CFB-1B09-43DB-9177-427CFFA2B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2B6E7-01D3-4BA3-82EA-8AAD959B6636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483009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918494-5C63-47C0-84BE-8ED0D3FF69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7C63C31E-AB27-4678-9D54-B1D0D3466F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5F81428D-6F2B-4A4F-BE3B-04884F6C65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EF87D035-5B4E-4F7A-A699-252D6B18521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D354858C-4DA6-4DAE-93E2-3D7E0C6E07E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C3997C63-4B1E-4009-A760-23659F6D4C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149AC-19BA-4687-9CB4-D7FE0FD383F6}" type="datetimeFigureOut">
              <a:rPr lang="nl-BE" smtClean="0"/>
              <a:t>2/05/2023</a:t>
            </a:fld>
            <a:endParaRPr lang="nl-BE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2D13070B-C3A5-4C21-93A3-2901C5275C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1C467616-5346-4858-8558-4E52489215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2B6E7-01D3-4BA3-82EA-8AAD959B6636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35899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4F3B850-D9CF-469D-8F6A-E2BDD637A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A18378AF-4848-4FF4-8280-7D9ECB8B1B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149AC-19BA-4687-9CB4-D7FE0FD383F6}" type="datetimeFigureOut">
              <a:rPr lang="nl-BE" smtClean="0"/>
              <a:t>2/05/2023</a:t>
            </a:fld>
            <a:endParaRPr lang="nl-BE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00949076-FEA0-4733-9BD4-144121369E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AEEBC9A3-1316-4097-A51D-A3E7C9F057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2B6E7-01D3-4BA3-82EA-8AAD959B6636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607881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A9D634B5-8C2D-48AE-91EA-C4594F8C12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149AC-19BA-4687-9CB4-D7FE0FD383F6}" type="datetimeFigureOut">
              <a:rPr lang="nl-BE" smtClean="0"/>
              <a:t>2/05/2023</a:t>
            </a:fld>
            <a:endParaRPr lang="nl-BE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E0A0C514-A640-4C96-B201-54186C9AFD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69500356-ABD5-4B99-B278-E17553C15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2B6E7-01D3-4BA3-82EA-8AAD959B6636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034611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0C76E74-348C-48C3-A13E-74C76572AE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BBF6845-2F60-4F6C-831E-1BAF210E6B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9B303079-BF21-44E3-8E18-CFA9C16974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D763318B-D3A7-4D55-82AF-7D19CCD016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149AC-19BA-4687-9CB4-D7FE0FD383F6}" type="datetimeFigureOut">
              <a:rPr lang="nl-BE" smtClean="0"/>
              <a:t>2/05/2023</a:t>
            </a:fld>
            <a:endParaRPr lang="nl-BE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C16126F0-267A-413E-A20B-7214BF1467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0EE8EF28-8D87-4E29-987A-25E61C23C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2B6E7-01D3-4BA3-82EA-8AAD959B6636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493850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068CD6-8C62-40B2-A334-AB8A4A31F1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5C519671-7768-46CF-9589-EC18A631F55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nl-BE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43BB512F-050B-486A-BF60-FAF904A258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13014279-A0D6-4628-B04E-B73C6A41F2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149AC-19BA-4687-9CB4-D7FE0FD383F6}" type="datetimeFigureOut">
              <a:rPr lang="nl-BE" smtClean="0"/>
              <a:t>2/05/2023</a:t>
            </a:fld>
            <a:endParaRPr lang="nl-BE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9E1844A0-29A9-431A-BC59-A681E7C224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68B01B68-315D-4275-93E7-1CD101EBA3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2B6E7-01D3-4BA3-82EA-8AAD959B6636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216640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00694DA2-4E03-486D-860B-097381549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 dirty="0"/>
              <a:t>Klik om stijl te bewerken</a:t>
            </a:r>
            <a:endParaRPr lang="nl-BE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685C7508-DC72-4533-8509-4CD8946504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31C0E2D-36AC-4651-B5A5-7C24D95AAA3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F149AC-19BA-4687-9CB4-D7FE0FD383F6}" type="datetimeFigureOut">
              <a:rPr lang="nl-BE" smtClean="0"/>
              <a:t>2/05/2023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B2F3C7A1-BCFE-4981-8966-87B26FEB7E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9C052746-846E-4603-B721-809D7198C9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B2B6E7-01D3-4BA3-82EA-8AAD959B6636}" type="slidenum">
              <a:rPr lang="nl-BE" smtClean="0"/>
              <a:t>‹nr.›</a:t>
            </a:fld>
            <a:endParaRPr lang="nl-BE"/>
          </a:p>
        </p:txBody>
      </p:sp>
      <p:pic>
        <p:nvPicPr>
          <p:cNvPr id="1026" name="Picture 2" descr="Huisstijl | AP Hogeschool">
            <a:extLst>
              <a:ext uri="{FF2B5EF4-FFF2-40B4-BE49-F238E27FC236}">
                <a16:creationId xmlns:a16="http://schemas.microsoft.com/office/drawing/2014/main" id="{A63DCC07-2517-4A2E-85D4-1179A0BDB0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741" y="6378084"/>
            <a:ext cx="513792" cy="285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ADEA6C63-59A4-49ED-A761-DE84E537826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8852" y="5744"/>
            <a:ext cx="658715" cy="377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3834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hyperlink" Target="https://docs.microsoft.com/en-us/dotnet/csharp/programming-guide/classes-and-structs/static-classes-and-static-class-members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irupa.com/net/oop_intro_classes_pg4.htm" TargetMode="External"/><Relationship Id="rId2" Type="http://schemas.openxmlformats.org/officeDocument/2006/relationships/image" Target="../media/image50.gi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hyperlink" Target="ziescherp.be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9E0C1A5-9BDF-4AD8-B428-6D88249757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65277" y="868362"/>
            <a:ext cx="9144000" cy="2387600"/>
          </a:xfrm>
        </p:spPr>
        <p:txBody>
          <a:bodyPr/>
          <a:lstStyle/>
          <a:p>
            <a:r>
              <a:rPr lang="nl-BE" dirty="0"/>
              <a:t>1. </a:t>
            </a:r>
            <a:r>
              <a:rPr lang="nl-BE" dirty="0" err="1"/>
              <a:t>Constructors</a:t>
            </a:r>
            <a:endParaRPr lang="nl-BE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467CC19F-8500-45F7-B4DD-86C6EEE8135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BE" dirty="0"/>
              <a:t>3. Gevorderde </a:t>
            </a:r>
            <a:r>
              <a:rPr lang="nl-BE" dirty="0" err="1"/>
              <a:t>klasseconcepten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837435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Intermezzo-</a:t>
            </a:r>
            <a:r>
              <a:rPr lang="en-IE" dirty="0" err="1"/>
              <a:t>herhaling</a:t>
            </a:r>
            <a:r>
              <a:rPr lang="en-IE" dirty="0"/>
              <a:t>: method overloading</a:t>
            </a:r>
          </a:p>
        </p:txBody>
      </p:sp>
      <p:sp>
        <p:nvSpPr>
          <p:cNvPr id="15872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IE" dirty="0" err="1"/>
              <a:t>Dit</a:t>
            </a:r>
            <a:r>
              <a:rPr lang="en-IE" dirty="0"/>
              <a:t> is </a:t>
            </a:r>
            <a:r>
              <a:rPr lang="en-IE" dirty="0" err="1"/>
              <a:t>ook</a:t>
            </a:r>
            <a:r>
              <a:rPr lang="en-IE" dirty="0"/>
              <a:t> method overloading</a:t>
            </a:r>
          </a:p>
          <a:p>
            <a:endParaRPr lang="en-IE" dirty="0"/>
          </a:p>
          <a:p>
            <a:pPr lvl="1"/>
            <a:r>
              <a:rPr lang="en-IE" dirty="0" err="1"/>
              <a:t>Andere</a:t>
            </a:r>
            <a:r>
              <a:rPr lang="en-IE" dirty="0"/>
              <a:t> types van parameter:</a:t>
            </a:r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lvl="1"/>
            <a:r>
              <a:rPr lang="en-IE" dirty="0"/>
              <a:t>Compiler </a:t>
            </a:r>
            <a:r>
              <a:rPr lang="en-IE" dirty="0" err="1"/>
              <a:t>zal</a:t>
            </a:r>
            <a:r>
              <a:rPr lang="en-IE" dirty="0"/>
              <a:t> best </a:t>
            </a:r>
            <a:r>
              <a:rPr lang="en-IE" dirty="0" err="1"/>
              <a:t>passende</a:t>
            </a:r>
            <a:r>
              <a:rPr lang="en-IE" dirty="0"/>
              <a:t> </a:t>
            </a:r>
            <a:r>
              <a:rPr lang="en-IE" dirty="0" err="1"/>
              <a:t>methode</a:t>
            </a:r>
            <a:r>
              <a:rPr lang="en-IE" dirty="0"/>
              <a:t> </a:t>
            </a:r>
            <a:r>
              <a:rPr lang="en-IE" dirty="0" err="1"/>
              <a:t>uitkiezen</a:t>
            </a:r>
            <a:r>
              <a:rPr lang="en-IE" dirty="0"/>
              <a:t> </a:t>
            </a:r>
            <a:r>
              <a:rPr lang="en-IE" dirty="0" err="1"/>
              <a:t>bij</a:t>
            </a:r>
            <a:r>
              <a:rPr lang="en-IE" dirty="0"/>
              <a:t> </a:t>
            </a:r>
            <a:r>
              <a:rPr lang="en-IE" dirty="0" err="1"/>
              <a:t>aanroep</a:t>
            </a:r>
            <a:r>
              <a:rPr lang="en-IE" dirty="0"/>
              <a:t> </a:t>
            </a:r>
            <a:r>
              <a:rPr lang="en-IE" dirty="0" err="1"/>
              <a:t>methode</a:t>
            </a:r>
            <a:r>
              <a:rPr lang="en-IE" dirty="0"/>
              <a:t>, </a:t>
            </a:r>
            <a:r>
              <a:rPr lang="en-IE" dirty="0" err="1"/>
              <a:t>gegeven</a:t>
            </a:r>
            <a:r>
              <a:rPr lang="en-IE" dirty="0"/>
              <a:t> de </a:t>
            </a:r>
            <a:r>
              <a:rPr lang="en-IE" dirty="0" err="1"/>
              <a:t>ingevoerde</a:t>
            </a:r>
            <a:r>
              <a:rPr lang="en-IE" dirty="0"/>
              <a:t> parameters.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| </a:t>
            </a:r>
            <a:fld id="{05776667-408B-48EA-9C79-15C5F1DEC3F8}" type="slidenum">
              <a:rPr kumimoji="0" lang="nl-NL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nl-NL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15872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14505" y="2676951"/>
            <a:ext cx="4887912" cy="2093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7334287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/>
              <a:t>Constructor overloading</a:t>
            </a:r>
          </a:p>
        </p:txBody>
      </p:sp>
      <p:sp>
        <p:nvSpPr>
          <p:cNvPr id="159747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 err="1"/>
              <a:t>Een</a:t>
            </a:r>
            <a:r>
              <a:rPr lang="en-IE" dirty="0"/>
              <a:t> constructor is </a:t>
            </a:r>
            <a:r>
              <a:rPr lang="en-IE" dirty="0" err="1"/>
              <a:t>een</a:t>
            </a:r>
            <a:r>
              <a:rPr lang="en-IE" dirty="0"/>
              <a:t> method</a:t>
            </a:r>
          </a:p>
          <a:p>
            <a:pPr marL="0" indent="0">
              <a:buNone/>
            </a:pPr>
            <a:r>
              <a:rPr lang="en-IE" dirty="0"/>
              <a:t>=&gt; </a:t>
            </a:r>
            <a:r>
              <a:rPr lang="en-IE" dirty="0" err="1"/>
              <a:t>Een</a:t>
            </a:r>
            <a:r>
              <a:rPr lang="en-IE" dirty="0"/>
              <a:t> constructor </a:t>
            </a:r>
            <a:r>
              <a:rPr lang="en-IE" dirty="0" err="1"/>
              <a:t>kan</a:t>
            </a:r>
            <a:r>
              <a:rPr lang="en-IE" dirty="0"/>
              <a:t> je </a:t>
            </a:r>
            <a:r>
              <a:rPr lang="en-IE" dirty="0" err="1"/>
              <a:t>overloaden</a:t>
            </a:r>
            <a:endParaRPr lang="en-IE" dirty="0"/>
          </a:p>
          <a:p>
            <a:endParaRPr lang="en-IE" dirty="0"/>
          </a:p>
          <a:p>
            <a:endParaRPr lang="en-IE" dirty="0"/>
          </a:p>
          <a:p>
            <a:r>
              <a:rPr lang="en-IE" dirty="0"/>
              <a:t>Regels </a:t>
            </a:r>
            <a:r>
              <a:rPr lang="en-IE" dirty="0" err="1"/>
              <a:t>overloaden</a:t>
            </a:r>
            <a:r>
              <a:rPr lang="en-IE" dirty="0"/>
              <a:t>:</a:t>
            </a:r>
          </a:p>
          <a:p>
            <a:pPr lvl="1"/>
            <a:r>
              <a:rPr lang="en-IE" dirty="0"/>
              <a:t>Return type </a:t>
            </a:r>
            <a:r>
              <a:rPr lang="en-IE" dirty="0" err="1"/>
              <a:t>moet</a:t>
            </a:r>
            <a:r>
              <a:rPr lang="en-IE" dirty="0"/>
              <a:t> </a:t>
            </a:r>
            <a:r>
              <a:rPr lang="en-IE" dirty="0" err="1"/>
              <a:t>gelijk</a:t>
            </a:r>
            <a:r>
              <a:rPr lang="en-IE" dirty="0"/>
              <a:t> </a:t>
            </a:r>
            <a:r>
              <a:rPr lang="en-IE" dirty="0" err="1"/>
              <a:t>zijn</a:t>
            </a:r>
            <a:r>
              <a:rPr lang="en-IE" dirty="0"/>
              <a:t> 	=&gt; </a:t>
            </a:r>
            <a:r>
              <a:rPr lang="en-IE" dirty="0" err="1"/>
              <a:t>geen</a:t>
            </a:r>
            <a:r>
              <a:rPr lang="en-IE" dirty="0"/>
              <a:t> </a:t>
            </a:r>
            <a:r>
              <a:rPr lang="en-IE" dirty="0" err="1"/>
              <a:t>probleem</a:t>
            </a:r>
            <a:r>
              <a:rPr lang="en-IE" dirty="0"/>
              <a:t>, constructor </a:t>
            </a:r>
            <a:r>
              <a:rPr lang="en-IE" dirty="0" err="1"/>
              <a:t>heeft</a:t>
            </a:r>
            <a:r>
              <a:rPr lang="en-IE" dirty="0"/>
              <a:t> </a:t>
            </a:r>
            <a:r>
              <a:rPr lang="en-IE" dirty="0" err="1"/>
              <a:t>dit</a:t>
            </a:r>
            <a:r>
              <a:rPr lang="en-IE" dirty="0"/>
              <a:t> </a:t>
            </a:r>
            <a:r>
              <a:rPr lang="en-IE" dirty="0" err="1"/>
              <a:t>niet</a:t>
            </a:r>
            <a:endParaRPr lang="en-IE" dirty="0"/>
          </a:p>
          <a:p>
            <a:pPr lvl="1"/>
            <a:r>
              <a:rPr lang="en-IE" dirty="0"/>
              <a:t>Method </a:t>
            </a:r>
            <a:r>
              <a:rPr lang="en-IE" dirty="0" err="1"/>
              <a:t>naam</a:t>
            </a:r>
            <a:r>
              <a:rPr lang="en-IE" dirty="0"/>
              <a:t> is </a:t>
            </a:r>
            <a:r>
              <a:rPr lang="en-IE" dirty="0" err="1"/>
              <a:t>gelijk</a:t>
            </a:r>
            <a:r>
              <a:rPr lang="en-IE" dirty="0"/>
              <a:t> =&gt; steeds class </a:t>
            </a:r>
            <a:r>
              <a:rPr lang="en-IE" dirty="0" err="1"/>
              <a:t>naam</a:t>
            </a:r>
            <a:endParaRPr lang="en-IE" dirty="0"/>
          </a:p>
          <a:p>
            <a:pPr lvl="1"/>
            <a:r>
              <a:rPr lang="en-IE" dirty="0" err="1"/>
              <a:t>Argumenten</a:t>
            </a:r>
            <a:r>
              <a:rPr lang="en-IE" dirty="0"/>
              <a:t> </a:t>
            </a:r>
            <a:r>
              <a:rPr lang="en-IE" dirty="0" err="1"/>
              <a:t>verschillen</a:t>
            </a:r>
            <a:r>
              <a:rPr lang="en-IE" dirty="0"/>
              <a:t> in type en/of </a:t>
            </a:r>
            <a:r>
              <a:rPr lang="en-IE" dirty="0" err="1"/>
              <a:t>aantal</a:t>
            </a:r>
            <a:endParaRPr lang="en-I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| </a:t>
            </a:r>
            <a:fld id="{A4F923C7-0FB3-4C94-8D6B-B4C05FEF9CFC}" type="slidenum">
              <a:rPr kumimoji="0" lang="nl-NL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nl-NL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04738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/>
              <a:t>Constructor overloading</a:t>
            </a:r>
          </a:p>
        </p:txBody>
      </p:sp>
      <p:sp>
        <p:nvSpPr>
          <p:cNvPr id="160771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/>
              <a:t>Voorbeeld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| </a:t>
            </a:r>
            <a:fld id="{053EDCB4-60EB-4385-A5E0-5F6D30DF7A25}" type="slidenum">
              <a:rPr kumimoji="0" lang="nl-NL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nl-NL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16077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36900" y="1903413"/>
            <a:ext cx="4572000" cy="3409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hthoek 6"/>
          <p:cNvSpPr>
            <a:spLocks noChangeArrowheads="1"/>
          </p:cNvSpPr>
          <p:nvPr/>
        </p:nvSpPr>
        <p:spPr bwMode="auto">
          <a:xfrm>
            <a:off x="3594100" y="3448050"/>
            <a:ext cx="6191250" cy="935038"/>
          </a:xfrm>
          <a:prstGeom prst="rect">
            <a:avLst/>
          </a:prstGeom>
          <a:solidFill>
            <a:srgbClr val="FF8800">
              <a:alpha val="21960"/>
            </a:srgb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Overloaded constructor</a:t>
            </a:r>
          </a:p>
        </p:txBody>
      </p:sp>
      <p:pic>
        <p:nvPicPr>
          <p:cNvPr id="17510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159126" y="5408613"/>
            <a:ext cx="5514975" cy="895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050435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/>
              <a:t>Constructor overloading</a:t>
            </a:r>
          </a:p>
        </p:txBody>
      </p:sp>
      <p:sp>
        <p:nvSpPr>
          <p:cNvPr id="161795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/>
              <a:t>Nog voorbeeld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| </a:t>
            </a:r>
            <a:fld id="{14DD247B-2364-4E15-9192-76397D548291}" type="slidenum">
              <a:rPr kumimoji="0" lang="nl-NL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nl-NL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16179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16693" y="1323181"/>
            <a:ext cx="7010400" cy="4943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5843606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/>
              <a:t>Default constructor</a:t>
            </a:r>
          </a:p>
        </p:txBody>
      </p:sp>
      <p:sp>
        <p:nvSpPr>
          <p:cNvPr id="162819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b="1" u="sng" dirty="0"/>
              <a:t>Van </a:t>
            </a:r>
            <a:r>
              <a:rPr lang="en-IE" b="1" u="sng" dirty="0" err="1"/>
              <a:t>zodra</a:t>
            </a:r>
            <a:r>
              <a:rPr lang="en-IE" b="1" u="sng" dirty="0"/>
              <a:t> we </a:t>
            </a:r>
            <a:r>
              <a:rPr lang="en-IE" b="1" u="sng" dirty="0" err="1"/>
              <a:t>minstens</a:t>
            </a:r>
            <a:r>
              <a:rPr lang="en-IE" b="1" u="sng" dirty="0"/>
              <a:t> 1 constructor </a:t>
            </a:r>
            <a:r>
              <a:rPr lang="en-IE" b="1" u="sng" dirty="0" err="1"/>
              <a:t>schrijven</a:t>
            </a:r>
            <a:r>
              <a:rPr lang="en-IE" b="1" u="sng" dirty="0"/>
              <a:t> dan </a:t>
            </a:r>
            <a:r>
              <a:rPr lang="en-IE" b="1" u="sng" dirty="0" err="1"/>
              <a:t>zal</a:t>
            </a:r>
            <a:r>
              <a:rPr lang="en-IE" b="1" u="sng" dirty="0"/>
              <a:t> compiler </a:t>
            </a:r>
            <a:r>
              <a:rPr lang="en-IE" b="1" u="sng" dirty="0" err="1"/>
              <a:t>niet</a:t>
            </a:r>
            <a:r>
              <a:rPr lang="en-IE" b="1" u="sng" dirty="0"/>
              <a:t> </a:t>
            </a:r>
            <a:r>
              <a:rPr lang="en-IE" b="1" u="sng" dirty="0" err="1"/>
              <a:t>meer</a:t>
            </a:r>
            <a:r>
              <a:rPr lang="en-IE" b="1" u="sng" dirty="0"/>
              <a:t> </a:t>
            </a:r>
            <a:r>
              <a:rPr lang="en-IE" b="1" u="sng" dirty="0" err="1"/>
              <a:t>helpen</a:t>
            </a:r>
            <a:r>
              <a:rPr lang="en-IE" b="1" u="sng" dirty="0"/>
              <a:t> </a:t>
            </a:r>
            <a:r>
              <a:rPr lang="en-IE" dirty="0"/>
              <a:t>(door </a:t>
            </a:r>
            <a:r>
              <a:rPr lang="en-IE" dirty="0" err="1"/>
              <a:t>bijvoorbeeld</a:t>
            </a:r>
            <a:r>
              <a:rPr lang="en-IE" dirty="0"/>
              <a:t> default constructor </a:t>
            </a:r>
            <a:r>
              <a:rPr lang="en-IE" dirty="0" err="1"/>
              <a:t>te</a:t>
            </a:r>
            <a:r>
              <a:rPr lang="en-IE" dirty="0"/>
              <a:t> </a:t>
            </a:r>
            <a:r>
              <a:rPr lang="en-IE" dirty="0" err="1"/>
              <a:t>schrijven</a:t>
            </a:r>
            <a:r>
              <a:rPr lang="en-IE" dirty="0"/>
              <a:t>)</a:t>
            </a:r>
          </a:p>
          <a:p>
            <a:endParaRPr lang="en-IE" dirty="0"/>
          </a:p>
          <a:p>
            <a:endParaRPr lang="en-I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| </a:t>
            </a:r>
            <a:fld id="{637C6D83-1137-4918-AF17-B32D12539BA1}" type="slidenum">
              <a:rPr kumimoji="0" lang="nl-NL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nl-NL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16282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93240" y="2774378"/>
            <a:ext cx="6505575" cy="3381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715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03227" y="4596606"/>
            <a:ext cx="5591175" cy="885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9" name="Rechte verbindingslijn met pijl 8"/>
          <p:cNvCxnSpPr>
            <a:cxnSpLocks noChangeShapeType="1"/>
          </p:cNvCxnSpPr>
          <p:nvPr/>
        </p:nvCxnSpPr>
        <p:spPr bwMode="auto">
          <a:xfrm flipH="1">
            <a:off x="6400802" y="5482431"/>
            <a:ext cx="329936" cy="379015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</p:spTree>
    <p:extLst>
      <p:ext uri="{BB962C8B-B14F-4D97-AF65-F5344CB8AC3E}">
        <p14:creationId xmlns:p14="http://schemas.microsoft.com/office/powerpoint/2010/main" val="697053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Titel 1"/>
          <p:cNvSpPr>
            <a:spLocks noGrp="1"/>
          </p:cNvSpPr>
          <p:nvPr>
            <p:ph type="title"/>
          </p:nvPr>
        </p:nvSpPr>
        <p:spPr>
          <a:xfrm>
            <a:off x="838200" y="14287"/>
            <a:ext cx="10515600" cy="1325563"/>
          </a:xfrm>
        </p:spPr>
        <p:txBody>
          <a:bodyPr/>
          <a:lstStyle/>
          <a:p>
            <a:r>
              <a:rPr lang="en-IE" dirty="0" err="1"/>
              <a:t>Besluit</a:t>
            </a:r>
            <a:endParaRPr lang="en-IE" dirty="0"/>
          </a:p>
        </p:txBody>
      </p:sp>
      <p:sp>
        <p:nvSpPr>
          <p:cNvPr id="165891" name="Tijdelijke aanduiding voor inhoud 2"/>
          <p:cNvSpPr>
            <a:spLocks noGrp="1"/>
          </p:cNvSpPr>
          <p:nvPr>
            <p:ph idx="1"/>
          </p:nvPr>
        </p:nvSpPr>
        <p:spPr>
          <a:xfrm>
            <a:off x="2199180" y="1035050"/>
            <a:ext cx="8212137" cy="4902200"/>
          </a:xfrm>
        </p:spPr>
        <p:txBody>
          <a:bodyPr>
            <a:normAutofit fontScale="62500" lnSpcReduction="20000"/>
          </a:bodyPr>
          <a:lstStyle/>
          <a:p>
            <a:r>
              <a:rPr lang="en-IE" dirty="0" err="1"/>
              <a:t>Declareer</a:t>
            </a:r>
            <a:r>
              <a:rPr lang="en-IE" dirty="0"/>
              <a:t> </a:t>
            </a:r>
            <a:r>
              <a:rPr lang="en-IE" dirty="0" err="1"/>
              <a:t>een</a:t>
            </a:r>
            <a:r>
              <a:rPr lang="en-IE" dirty="0"/>
              <a:t> </a:t>
            </a:r>
            <a:r>
              <a:rPr lang="en-IE" dirty="0" err="1"/>
              <a:t>klasse</a:t>
            </a:r>
            <a:endParaRPr lang="en-IE" dirty="0"/>
          </a:p>
          <a:p>
            <a:endParaRPr lang="en-IE" dirty="0"/>
          </a:p>
          <a:p>
            <a:endParaRPr lang="en-IE" dirty="0"/>
          </a:p>
          <a:p>
            <a:pPr>
              <a:buFont typeface="Times" pitchFamily="18" charset="0"/>
              <a:buNone/>
            </a:pPr>
            <a:endParaRPr lang="en-IE" dirty="0"/>
          </a:p>
          <a:p>
            <a:r>
              <a:rPr lang="en-IE" dirty="0" err="1"/>
              <a:t>Declareer</a:t>
            </a:r>
            <a:r>
              <a:rPr lang="en-IE" dirty="0"/>
              <a:t> constructor(s)</a:t>
            </a:r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r>
              <a:rPr lang="en-IE" dirty="0" err="1"/>
              <a:t>Creëer</a:t>
            </a:r>
            <a:r>
              <a:rPr lang="en-IE" dirty="0"/>
              <a:t> </a:t>
            </a:r>
            <a:r>
              <a:rPr lang="en-IE" dirty="0" err="1"/>
              <a:t>instantie</a:t>
            </a:r>
            <a:r>
              <a:rPr lang="en-IE" dirty="0"/>
              <a:t> van de </a:t>
            </a:r>
            <a:r>
              <a:rPr lang="en-IE" dirty="0" err="1"/>
              <a:t>klasse</a:t>
            </a:r>
            <a:endParaRPr lang="en-IE" dirty="0"/>
          </a:p>
          <a:p>
            <a:endParaRPr lang="en-IE" dirty="0"/>
          </a:p>
          <a:p>
            <a:endParaRPr lang="en-IE" dirty="0"/>
          </a:p>
          <a:p>
            <a:r>
              <a:rPr lang="en-IE" dirty="0"/>
              <a:t>Van </a:t>
            </a:r>
            <a:r>
              <a:rPr lang="en-IE" dirty="0" err="1"/>
              <a:t>zodra</a:t>
            </a:r>
            <a:r>
              <a:rPr lang="en-IE" dirty="0"/>
              <a:t> je </a:t>
            </a:r>
            <a:r>
              <a:rPr lang="en-IE" dirty="0" err="1"/>
              <a:t>een</a:t>
            </a:r>
            <a:r>
              <a:rPr lang="en-IE" dirty="0"/>
              <a:t> constructor (overloaded) </a:t>
            </a:r>
            <a:r>
              <a:rPr lang="en-IE" dirty="0" err="1"/>
              <a:t>maakt</a:t>
            </a:r>
            <a:r>
              <a:rPr lang="en-IE" dirty="0"/>
              <a:t> </a:t>
            </a:r>
            <a:r>
              <a:rPr lang="en-IE" dirty="0" err="1"/>
              <a:t>moet</a:t>
            </a:r>
            <a:r>
              <a:rPr lang="en-IE" dirty="0"/>
              <a:t> je </a:t>
            </a:r>
            <a:r>
              <a:rPr lang="en-IE" dirty="0" err="1"/>
              <a:t>sowieso</a:t>
            </a:r>
            <a:r>
              <a:rPr lang="en-IE" dirty="0"/>
              <a:t> </a:t>
            </a:r>
            <a:r>
              <a:rPr lang="en-IE" dirty="0" err="1"/>
              <a:t>zelf</a:t>
            </a:r>
            <a:r>
              <a:rPr lang="en-IE" dirty="0"/>
              <a:t> de default </a:t>
            </a:r>
            <a:r>
              <a:rPr lang="en-IE" dirty="0" err="1"/>
              <a:t>schrijven</a:t>
            </a:r>
            <a:r>
              <a:rPr lang="en-IE" dirty="0"/>
              <a:t> </a:t>
            </a:r>
            <a:r>
              <a:rPr lang="en-IE" dirty="0" err="1"/>
              <a:t>indien</a:t>
            </a:r>
            <a:r>
              <a:rPr lang="en-IE" dirty="0"/>
              <a:t> je die </a:t>
            </a:r>
            <a:r>
              <a:rPr lang="en-IE" dirty="0" err="1"/>
              <a:t>nodig</a:t>
            </a:r>
            <a:r>
              <a:rPr lang="en-IE" dirty="0"/>
              <a:t> </a:t>
            </a:r>
            <a:r>
              <a:rPr lang="en-IE" dirty="0" err="1"/>
              <a:t>hebt</a:t>
            </a:r>
            <a:endParaRPr lang="en-IE" dirty="0"/>
          </a:p>
          <a:p>
            <a:pPr>
              <a:buFont typeface="Times" pitchFamily="18" charset="0"/>
              <a:buNone/>
            </a:pPr>
            <a:endParaRPr lang="en-IE" dirty="0"/>
          </a:p>
          <a:p>
            <a:endParaRPr lang="en-I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| </a:t>
            </a:r>
            <a:fld id="{22BE26A8-36B7-4216-B4E4-6662BD1C2618}" type="slidenum">
              <a:rPr kumimoji="0" lang="nl-NL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nl-NL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165893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86251" y="1369239"/>
            <a:ext cx="2038350" cy="74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589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25616" y="2550932"/>
            <a:ext cx="2714625" cy="1476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5895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25616" y="4660292"/>
            <a:ext cx="470535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kstvak 1">
            <a:extLst>
              <a:ext uri="{FF2B5EF4-FFF2-40B4-BE49-F238E27FC236}">
                <a16:creationId xmlns:a16="http://schemas.microsoft.com/office/drawing/2014/main" id="{157C865C-9010-440A-839F-842DE473525E}"/>
              </a:ext>
            </a:extLst>
          </p:cNvPr>
          <p:cNvSpPr txBox="1"/>
          <p:nvPr/>
        </p:nvSpPr>
        <p:spPr>
          <a:xfrm>
            <a:off x="7200782" y="2545720"/>
            <a:ext cx="2454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dirty="0"/>
              <a:t>&lt;= Default </a:t>
            </a:r>
            <a:r>
              <a:rPr lang="nl-BE" dirty="0" err="1"/>
              <a:t>constructor</a:t>
            </a:r>
            <a:endParaRPr lang="nl-BE" dirty="0"/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F170DAF7-F9FF-4582-8CAD-E4B816175C1E}"/>
              </a:ext>
            </a:extLst>
          </p:cNvPr>
          <p:cNvSpPr txBox="1"/>
          <p:nvPr/>
        </p:nvSpPr>
        <p:spPr>
          <a:xfrm>
            <a:off x="7417687" y="3270197"/>
            <a:ext cx="2916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dirty="0"/>
              <a:t>&lt;= </a:t>
            </a:r>
            <a:r>
              <a:rPr lang="nl-BE" dirty="0" err="1"/>
              <a:t>Overloaded</a:t>
            </a:r>
            <a:r>
              <a:rPr lang="nl-BE" dirty="0"/>
              <a:t> </a:t>
            </a:r>
            <a:r>
              <a:rPr lang="nl-BE" dirty="0" err="1"/>
              <a:t>constructor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8882499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/>
              <a:t>Constructor Management</a:t>
            </a:r>
          </a:p>
        </p:txBody>
      </p:sp>
      <p:sp>
        <p:nvSpPr>
          <p:cNvPr id="166915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/>
              <a:t>Heel </a:t>
            </a:r>
            <a:r>
              <a:rPr lang="en-IE" dirty="0" err="1"/>
              <a:t>veel</a:t>
            </a:r>
            <a:r>
              <a:rPr lang="en-IE" dirty="0"/>
              <a:t> constructors in </a:t>
            </a:r>
            <a:r>
              <a:rPr lang="en-IE" dirty="0" err="1"/>
              <a:t>klasse</a:t>
            </a:r>
            <a:r>
              <a:rPr lang="en-IE" dirty="0"/>
              <a:t> </a:t>
            </a:r>
            <a:r>
              <a:rPr lang="en-IE" dirty="0" err="1"/>
              <a:t>kan</a:t>
            </a:r>
            <a:r>
              <a:rPr lang="en-IE" dirty="0"/>
              <a:t> </a:t>
            </a:r>
            <a:r>
              <a:rPr lang="en-IE" dirty="0" err="1"/>
              <a:t>leiden</a:t>
            </a:r>
            <a:r>
              <a:rPr lang="en-IE" dirty="0"/>
              <a:t> tot </a:t>
            </a:r>
            <a:r>
              <a:rPr lang="en-IE" dirty="0" err="1"/>
              <a:t>verwarring</a:t>
            </a:r>
            <a:r>
              <a:rPr lang="en-IE" dirty="0"/>
              <a:t>, </a:t>
            </a:r>
            <a:r>
              <a:rPr lang="en-IE" dirty="0" err="1"/>
              <a:t>bijvoorbeeld</a:t>
            </a:r>
            <a:r>
              <a:rPr lang="en-IE" dirty="0"/>
              <a:t>: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| </a:t>
            </a:r>
            <a:fld id="{526160E8-382D-4399-9AC2-33CDC9AE3804}" type="slidenum">
              <a:rPr kumimoji="0" lang="nl-NL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nl-NL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166917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81845" y="2326894"/>
            <a:ext cx="6143625" cy="3990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6" name="Groep 8"/>
          <p:cNvGrpSpPr>
            <a:grpSpLocks/>
          </p:cNvGrpSpPr>
          <p:nvPr/>
        </p:nvGrpSpPr>
        <p:grpSpPr bwMode="auto">
          <a:xfrm>
            <a:off x="8696326" y="2964411"/>
            <a:ext cx="1971675" cy="1466850"/>
            <a:chOff x="6185338" y="1366345"/>
            <a:chExt cx="1970690" cy="1466630"/>
          </a:xfrm>
        </p:grpSpPr>
        <p:pic>
          <p:nvPicPr>
            <p:cNvPr id="7" name="Picture 7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6185338" y="1947150"/>
              <a:ext cx="914400" cy="8858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" name="Tekstvak 7"/>
            <p:cNvSpPr txBox="1">
              <a:spLocks noChangeArrowheads="1"/>
            </p:cNvSpPr>
            <p:nvPr/>
          </p:nvSpPr>
          <p:spPr bwMode="auto">
            <a:xfrm>
              <a:off x="6516414" y="1366345"/>
              <a:ext cx="1639614" cy="6463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E" sz="1800" b="1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rPr>
                <a:t>Bad coding example!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04908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Duplicate code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/>
              <a:t>Code die </a:t>
            </a:r>
            <a:r>
              <a:rPr lang="en-IE" dirty="0" err="1"/>
              <a:t>meer</a:t>
            </a:r>
            <a:r>
              <a:rPr lang="en-IE" dirty="0"/>
              <a:t> </a:t>
            </a:r>
            <a:r>
              <a:rPr lang="en-IE" dirty="0" err="1"/>
              <a:t>dan</a:t>
            </a:r>
            <a:r>
              <a:rPr lang="en-IE" dirty="0"/>
              <a:t> 1 keer </a:t>
            </a:r>
            <a:r>
              <a:rPr lang="en-IE" dirty="0" err="1"/>
              <a:t>voorkomt</a:t>
            </a:r>
            <a:r>
              <a:rPr lang="en-IE" dirty="0"/>
              <a:t>= </a:t>
            </a:r>
            <a:r>
              <a:rPr lang="en-IE" dirty="0" err="1"/>
              <a:t>vragen</a:t>
            </a:r>
            <a:r>
              <a:rPr lang="en-IE" dirty="0"/>
              <a:t> </a:t>
            </a:r>
            <a:r>
              <a:rPr lang="en-IE" dirty="0" err="1"/>
              <a:t>om</a:t>
            </a:r>
            <a:r>
              <a:rPr lang="en-IE" dirty="0"/>
              <a:t> </a:t>
            </a:r>
            <a:r>
              <a:rPr lang="en-IE" dirty="0" err="1"/>
              <a:t>problemen</a:t>
            </a:r>
            <a:r>
              <a:rPr lang="en-IE" dirty="0"/>
              <a:t>.</a:t>
            </a:r>
          </a:p>
          <a:p>
            <a:endParaRPr lang="en-IE" dirty="0"/>
          </a:p>
          <a:p>
            <a:r>
              <a:rPr lang="en-IE" dirty="0" err="1"/>
              <a:t>Stel</a:t>
            </a:r>
            <a:r>
              <a:rPr lang="en-IE" dirty="0"/>
              <a:t> </a:t>
            </a:r>
            <a:r>
              <a:rPr lang="en-IE" dirty="0" err="1"/>
              <a:t>dat</a:t>
            </a:r>
            <a:r>
              <a:rPr lang="en-IE" dirty="0"/>
              <a:t> je later Address </a:t>
            </a:r>
            <a:r>
              <a:rPr lang="en-IE" dirty="0" err="1"/>
              <a:t>wil</a:t>
            </a:r>
            <a:r>
              <a:rPr lang="en-IE" dirty="0"/>
              <a:t> </a:t>
            </a:r>
            <a:r>
              <a:rPr lang="en-IE" dirty="0" err="1"/>
              <a:t>opsplitsen</a:t>
            </a:r>
            <a:r>
              <a:rPr lang="en-IE" dirty="0"/>
              <a:t> in 2 </a:t>
            </a:r>
            <a:r>
              <a:rPr lang="en-IE" dirty="0" err="1"/>
              <a:t>aparte</a:t>
            </a:r>
            <a:r>
              <a:rPr lang="en-IE" dirty="0"/>
              <a:t> strings (street en city):</a:t>
            </a:r>
          </a:p>
          <a:p>
            <a:pPr lvl="1"/>
            <a:r>
              <a:rPr lang="en-IE" dirty="0"/>
              <a:t>Je </a:t>
            </a:r>
            <a:r>
              <a:rPr lang="en-IE" dirty="0" err="1"/>
              <a:t>moet</a:t>
            </a:r>
            <a:r>
              <a:rPr lang="en-IE" dirty="0"/>
              <a:t> </a:t>
            </a:r>
            <a:r>
              <a:rPr lang="en-IE" dirty="0" err="1"/>
              <a:t>dit</a:t>
            </a:r>
            <a:r>
              <a:rPr lang="en-IE" dirty="0"/>
              <a:t> </a:t>
            </a:r>
            <a:r>
              <a:rPr lang="en-IE" dirty="0" err="1"/>
              <a:t>dan</a:t>
            </a:r>
            <a:r>
              <a:rPr lang="en-IE" dirty="0"/>
              <a:t> in </a:t>
            </a:r>
            <a:r>
              <a:rPr lang="en-IE" dirty="0" err="1"/>
              <a:t>iedere</a:t>
            </a:r>
            <a:r>
              <a:rPr lang="en-IE" dirty="0"/>
              <a:t> constructor </a:t>
            </a:r>
            <a:r>
              <a:rPr lang="en-IE" dirty="0" err="1"/>
              <a:t>aanpassen</a:t>
            </a:r>
            <a:endParaRPr lang="en-I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| </a:t>
            </a:r>
            <a:fld id="{8A00CA90-1673-4C5D-B289-DA0BFE9501DF}" type="slidenum">
              <a:rPr kumimoji="0" lang="nl-NL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nl-NL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98659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Constructor initializer via this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IE" dirty="0" err="1"/>
              <a:t>Beter</a:t>
            </a:r>
            <a:r>
              <a:rPr lang="en-IE" dirty="0"/>
              <a:t>:</a:t>
            </a:r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pPr>
              <a:buNone/>
            </a:pPr>
            <a:r>
              <a:rPr lang="en-IE" dirty="0"/>
              <a:t>this : “</a:t>
            </a:r>
            <a:r>
              <a:rPr lang="en-IE" dirty="0" err="1"/>
              <a:t>een</a:t>
            </a:r>
            <a:r>
              <a:rPr lang="en-IE" dirty="0"/>
              <a:t> </a:t>
            </a:r>
            <a:r>
              <a:rPr lang="en-IE" dirty="0" err="1"/>
              <a:t>ander</a:t>
            </a:r>
            <a:r>
              <a:rPr lang="en-IE" dirty="0"/>
              <a:t> element in </a:t>
            </a:r>
            <a:r>
              <a:rPr lang="en-IE" dirty="0" err="1"/>
              <a:t>deze</a:t>
            </a:r>
            <a:r>
              <a:rPr lang="en-IE" dirty="0"/>
              <a:t> </a:t>
            </a:r>
            <a:r>
              <a:rPr lang="en-IE" dirty="0" err="1"/>
              <a:t>klasse</a:t>
            </a:r>
            <a:r>
              <a:rPr lang="en-IE" dirty="0"/>
              <a:t>”</a:t>
            </a:r>
          </a:p>
          <a:p>
            <a:pPr>
              <a:buNone/>
            </a:pPr>
            <a:r>
              <a:rPr lang="en-IE" b="1" dirty="0"/>
              <a:t>LETTERLIJK: de </a:t>
            </a:r>
            <a:r>
              <a:rPr lang="en-IE" b="1" dirty="0" err="1"/>
              <a:t>referentie</a:t>
            </a:r>
            <a:r>
              <a:rPr lang="en-IE" b="1" dirty="0"/>
              <a:t> (</a:t>
            </a:r>
            <a:r>
              <a:rPr lang="en-IE" b="1" dirty="0" err="1"/>
              <a:t>geheugenplek</a:t>
            </a:r>
            <a:r>
              <a:rPr lang="en-IE" b="1" dirty="0"/>
              <a:t>) van het object </a:t>
            </a:r>
            <a:r>
              <a:rPr lang="en-IE" b="1" dirty="0" err="1"/>
              <a:t>zelf</a:t>
            </a:r>
            <a:r>
              <a:rPr lang="en-IE" b="1" dirty="0"/>
              <a:t>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| </a:t>
            </a:r>
            <a:fld id="{8A00CA90-1673-4C5D-B289-DA0BFE9501DF}" type="slidenum">
              <a:rPr kumimoji="0" lang="nl-NL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nl-NL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1976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24150" y="2062164"/>
            <a:ext cx="6743700" cy="2733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hthoek 17"/>
          <p:cNvSpPr>
            <a:spLocks noChangeArrowheads="1"/>
          </p:cNvSpPr>
          <p:nvPr/>
        </p:nvSpPr>
        <p:spPr bwMode="auto">
          <a:xfrm>
            <a:off x="7258325" y="3225855"/>
            <a:ext cx="2232517" cy="274090"/>
          </a:xfrm>
          <a:prstGeom prst="rect">
            <a:avLst/>
          </a:prstGeom>
          <a:solidFill>
            <a:srgbClr val="FFCC66">
              <a:alpha val="50195"/>
            </a:srgb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cxnSp>
        <p:nvCxnSpPr>
          <p:cNvPr id="8" name="Rechte verbindingslijn met pijl 7"/>
          <p:cNvCxnSpPr>
            <a:stCxn id="6" idx="0"/>
          </p:cNvCxnSpPr>
          <p:nvPr/>
        </p:nvCxnSpPr>
        <p:spPr bwMode="auto">
          <a:xfrm rot="16200000" flipV="1">
            <a:off x="5858848" y="710119"/>
            <a:ext cx="955621" cy="407585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9" name="Rechthoek 17"/>
          <p:cNvSpPr>
            <a:spLocks noChangeArrowheads="1"/>
          </p:cNvSpPr>
          <p:nvPr/>
        </p:nvSpPr>
        <p:spPr bwMode="auto">
          <a:xfrm>
            <a:off x="6191525" y="4103469"/>
            <a:ext cx="2232517" cy="274090"/>
          </a:xfrm>
          <a:prstGeom prst="rect">
            <a:avLst/>
          </a:prstGeom>
          <a:solidFill>
            <a:srgbClr val="FFCC66">
              <a:alpha val="50195"/>
            </a:srgb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cxnSp>
        <p:nvCxnSpPr>
          <p:cNvPr id="10" name="Rechte verbindingslijn met pijl 9"/>
          <p:cNvCxnSpPr>
            <a:stCxn id="9" idx="0"/>
          </p:cNvCxnSpPr>
          <p:nvPr/>
        </p:nvCxnSpPr>
        <p:spPr bwMode="auto">
          <a:xfrm rot="16200000" flipV="1">
            <a:off x="4939193" y="1734878"/>
            <a:ext cx="1791193" cy="294599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6945471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Programmer’s Point </a:t>
            </a:r>
          </a:p>
        </p:txBody>
      </p:sp>
      <p:sp>
        <p:nvSpPr>
          <p:cNvPr id="39939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Times" pitchFamily="18" charset="0"/>
              <a:buNone/>
            </a:pPr>
            <a:r>
              <a:rPr lang="nl-BE" sz="3200" dirty="0"/>
              <a:t>“Object </a:t>
            </a:r>
            <a:r>
              <a:rPr lang="nl-BE" sz="3200" dirty="0" err="1"/>
              <a:t>construction</a:t>
            </a:r>
            <a:r>
              <a:rPr lang="nl-BE" sz="3200" dirty="0"/>
              <a:t> </a:t>
            </a:r>
            <a:r>
              <a:rPr lang="nl-BE" sz="3200" dirty="0" err="1"/>
              <a:t>should</a:t>
            </a:r>
            <a:r>
              <a:rPr lang="nl-BE" sz="3200" dirty="0"/>
              <a:t> </a:t>
            </a:r>
            <a:r>
              <a:rPr lang="nl-BE" sz="3200" dirty="0" err="1"/>
              <a:t>be</a:t>
            </a:r>
            <a:r>
              <a:rPr lang="nl-BE" sz="3200" dirty="0"/>
              <a:t> </a:t>
            </a:r>
            <a:r>
              <a:rPr lang="nl-BE" sz="3200" dirty="0" err="1"/>
              <a:t>planned</a:t>
            </a:r>
            <a:r>
              <a:rPr lang="nl-BE" sz="3200" dirty="0"/>
              <a:t>.”</a:t>
            </a:r>
          </a:p>
          <a:p>
            <a:endParaRPr lang="nl-BE" sz="3200" dirty="0"/>
          </a:p>
          <a:p>
            <a:pPr>
              <a:buFont typeface="Times" pitchFamily="18" charset="0"/>
              <a:buNone/>
            </a:pPr>
            <a:r>
              <a:rPr lang="nl-BE" sz="2400" dirty="0"/>
              <a:t>Best één ‘</a:t>
            </a:r>
            <a:r>
              <a:rPr lang="nl-BE" sz="2400" dirty="0" err="1"/>
              <a:t>master</a:t>
            </a:r>
            <a:r>
              <a:rPr lang="nl-BE" sz="2400" dirty="0"/>
              <a:t>’ </a:t>
            </a:r>
            <a:r>
              <a:rPr lang="nl-BE" sz="2400" dirty="0" err="1"/>
              <a:t>constructor</a:t>
            </a:r>
            <a:r>
              <a:rPr lang="nl-BE" sz="2400" dirty="0"/>
              <a:t> aanmaken en deze aanroepen vanuit andere </a:t>
            </a:r>
            <a:r>
              <a:rPr lang="nl-BE" sz="2400" dirty="0" err="1"/>
              <a:t>constructors</a:t>
            </a:r>
            <a:r>
              <a:rPr lang="nl-BE" sz="2400" dirty="0"/>
              <a:t> (via </a:t>
            </a:r>
            <a:r>
              <a:rPr lang="nl-BE" sz="2400" dirty="0" err="1"/>
              <a:t>this</a:t>
            </a:r>
            <a:r>
              <a:rPr lang="nl-BE" sz="2400" dirty="0"/>
              <a:t>).</a:t>
            </a:r>
          </a:p>
        </p:txBody>
      </p:sp>
      <p:sp>
        <p:nvSpPr>
          <p:cNvPr id="310276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© ap2008 | </a:t>
            </a:r>
            <a:fld id="{049BB728-826D-48E8-BAA9-A4AA144FB212}" type="slidenum">
              <a:rPr kumimoji="0" lang="nl-NL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nl-NL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grpSp>
        <p:nvGrpSpPr>
          <p:cNvPr id="5" name="Groep 4"/>
          <p:cNvGrpSpPr/>
          <p:nvPr/>
        </p:nvGrpSpPr>
        <p:grpSpPr>
          <a:xfrm>
            <a:off x="1524001" y="5522504"/>
            <a:ext cx="2057217" cy="1335496"/>
            <a:chOff x="3251290" y="2050597"/>
            <a:chExt cx="5619750" cy="2495550"/>
          </a:xfrm>
        </p:grpSpPr>
        <p:grpSp>
          <p:nvGrpSpPr>
            <p:cNvPr id="6" name="Groep 5"/>
            <p:cNvGrpSpPr/>
            <p:nvPr/>
          </p:nvGrpSpPr>
          <p:grpSpPr>
            <a:xfrm>
              <a:off x="3251290" y="2050597"/>
              <a:ext cx="5619750" cy="2495550"/>
              <a:chOff x="1762125" y="2181225"/>
              <a:chExt cx="5619750" cy="2495550"/>
            </a:xfrm>
          </p:grpSpPr>
          <p:pic>
            <p:nvPicPr>
              <p:cNvPr id="8" name="Afbeelding 7"/>
              <p:cNvPicPr>
                <a:picLocks noChangeAspect="1"/>
              </p:cNvPicPr>
              <p:nvPr/>
            </p:nvPicPr>
            <p:blipFill>
              <a:blip r:embed="rId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1762125" y="2181225"/>
                <a:ext cx="5619750" cy="2495550"/>
              </a:xfrm>
              <a:prstGeom prst="rect">
                <a:avLst/>
              </a:prstGeom>
            </p:spPr>
          </p:pic>
          <p:sp>
            <p:nvSpPr>
              <p:cNvPr id="9" name="Tekstvak 8"/>
              <p:cNvSpPr txBox="1"/>
              <p:nvPr/>
            </p:nvSpPr>
            <p:spPr>
              <a:xfrm>
                <a:off x="2571997" y="3003640"/>
                <a:ext cx="2510714" cy="9777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BE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haroni" panose="02010803020104030203" pitchFamily="2" charset="-79"/>
                    <a:ea typeface="+mn-ea"/>
                    <a:cs typeface="Aharoni" panose="02010803020104030203" pitchFamily="2" charset="-79"/>
                  </a:rPr>
                  <a:t>CK</a:t>
                </a:r>
              </a:p>
            </p:txBody>
          </p:sp>
        </p:grpSp>
        <p:pic>
          <p:nvPicPr>
            <p:cNvPr id="7" name="Picture 2" descr="http://thumbs.dreamstime.com/x/information-technology-abstract-background-8089524.jpg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71875" y="2162805"/>
              <a:ext cx="2183065" cy="22884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4002474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/>
              <a:t>Constructor samenvatting</a:t>
            </a:r>
          </a:p>
        </p:txBody>
      </p:sp>
      <p:sp>
        <p:nvSpPr>
          <p:cNvPr id="156675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/>
              <a:t>Definitie: </a:t>
            </a:r>
          </a:p>
          <a:p>
            <a:pPr lvl="1"/>
            <a:r>
              <a:rPr lang="en-IE"/>
              <a:t>Constructor is een </a:t>
            </a:r>
            <a:r>
              <a:rPr lang="en-IE" i="1"/>
              <a:t>method</a:t>
            </a:r>
            <a:r>
              <a:rPr lang="en-IE"/>
              <a:t> om een nieuwe instantie (=object) van een class aan te maken</a:t>
            </a:r>
          </a:p>
          <a:p>
            <a:pPr lvl="1"/>
            <a:endParaRPr lang="en-IE"/>
          </a:p>
          <a:p>
            <a:r>
              <a:rPr lang="en-IE"/>
              <a:t>Doel:</a:t>
            </a:r>
          </a:p>
          <a:p>
            <a:pPr lvl="1"/>
            <a:r>
              <a:rPr lang="en-IE"/>
              <a:t>Een nieuw object initialiseren</a:t>
            </a:r>
          </a:p>
          <a:p>
            <a:pPr lvl="1"/>
            <a:endParaRPr lang="en-IE"/>
          </a:p>
          <a:p>
            <a:r>
              <a:rPr lang="en-IE"/>
              <a:t>Syntax:</a:t>
            </a:r>
          </a:p>
          <a:p>
            <a:pPr lvl="1"/>
            <a:r>
              <a:rPr lang="en-IE"/>
              <a:t>Naam is steeds gelijk aan de class naam</a:t>
            </a:r>
          </a:p>
          <a:p>
            <a:pPr lvl="1"/>
            <a:r>
              <a:rPr lang="en-IE"/>
              <a:t>Geen return type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| </a:t>
            </a:r>
            <a:fld id="{9C0D5FF4-998B-4916-9D32-536AB2E1D2BE}" type="slidenum">
              <a:rPr kumimoji="0" lang="nl-NL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nl-NL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15667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47101" y="4868863"/>
            <a:ext cx="2435225" cy="1624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4930413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C8EFEE2-43E9-4D21-991B-4A7983D5B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Constructor</a:t>
            </a:r>
            <a:r>
              <a:rPr lang="nl-BE" dirty="0"/>
              <a:t> </a:t>
            </a:r>
            <a:r>
              <a:rPr lang="nl-BE" dirty="0" err="1"/>
              <a:t>initializer</a:t>
            </a:r>
            <a:endParaRPr lang="nl-BE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BB0FFC4A-7243-445D-8059-63CB9F0F1D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F78258F8-0AB5-48DD-9C08-C8A38D632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© ap| </a:t>
            </a:r>
            <a:fld id="{07DCCE98-C9D1-4FEF-ADDE-AE30A9E734C1}" type="slidenum">
              <a:rPr kumimoji="0" lang="nl-NL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nl-NL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554640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Using Constructor Initializers</a:t>
            </a:r>
          </a:p>
        </p:txBody>
      </p:sp>
      <p:sp>
        <p:nvSpPr>
          <p:cNvPr id="37893" name="Rectangle 3"/>
          <p:cNvSpPr>
            <a:spLocks noGrp="1" noChangeArrowheads="1"/>
          </p:cNvSpPr>
          <p:nvPr>
            <p:ph idx="1"/>
          </p:nvPr>
        </p:nvSpPr>
        <p:spPr>
          <a:xfrm>
            <a:off x="1981200" y="1676400"/>
            <a:ext cx="8305800" cy="4572000"/>
          </a:xfrm>
        </p:spPr>
        <p:txBody>
          <a:bodyPr/>
          <a:lstStyle/>
          <a:p>
            <a:pPr eaLnBrk="1" hangingPunct="1"/>
            <a:r>
              <a:rPr lang="en-US" b="1"/>
              <a:t>Constructor initializer</a:t>
            </a:r>
          </a:p>
          <a:p>
            <a:pPr lvl="1" eaLnBrk="1" hangingPunct="1"/>
            <a:r>
              <a:rPr lang="en-US"/>
              <a:t>Clause that indicates another instance of a class constructor should be executed</a:t>
            </a:r>
          </a:p>
          <a:p>
            <a:pPr lvl="2" eaLnBrk="1" hangingPunct="1"/>
            <a:r>
              <a:rPr lang="en-US"/>
              <a:t>Before any statements in the current constructor body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077200" y="6324600"/>
            <a:ext cx="2057400" cy="381000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06D83F6-7597-43A0-B2A9-7C91289BB69C}" type="slidenum"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grpSp>
        <p:nvGrpSpPr>
          <p:cNvPr id="6" name="Groep 5"/>
          <p:cNvGrpSpPr/>
          <p:nvPr/>
        </p:nvGrpSpPr>
        <p:grpSpPr>
          <a:xfrm>
            <a:off x="1524001" y="5522504"/>
            <a:ext cx="2057217" cy="1335496"/>
            <a:chOff x="3251290" y="2050597"/>
            <a:chExt cx="5619750" cy="2495550"/>
          </a:xfrm>
        </p:grpSpPr>
        <p:grpSp>
          <p:nvGrpSpPr>
            <p:cNvPr id="7" name="Groep 6"/>
            <p:cNvGrpSpPr/>
            <p:nvPr/>
          </p:nvGrpSpPr>
          <p:grpSpPr>
            <a:xfrm>
              <a:off x="3251290" y="2050597"/>
              <a:ext cx="5619750" cy="2495550"/>
              <a:chOff x="1762125" y="2181225"/>
              <a:chExt cx="5619750" cy="2495550"/>
            </a:xfrm>
          </p:grpSpPr>
          <p:pic>
            <p:nvPicPr>
              <p:cNvPr id="9" name="Afbeelding 8"/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1762125" y="2181225"/>
                <a:ext cx="5619750" cy="2495550"/>
              </a:xfrm>
              <a:prstGeom prst="rect">
                <a:avLst/>
              </a:prstGeom>
            </p:spPr>
          </p:pic>
          <p:sp>
            <p:nvSpPr>
              <p:cNvPr id="10" name="Tekstvak 9"/>
              <p:cNvSpPr txBox="1"/>
              <p:nvPr/>
            </p:nvSpPr>
            <p:spPr>
              <a:xfrm>
                <a:off x="2571997" y="3003640"/>
                <a:ext cx="2510714" cy="9777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BE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haroni" panose="02010803020104030203" pitchFamily="2" charset="-79"/>
                    <a:ea typeface="+mn-ea"/>
                    <a:cs typeface="Aharoni" panose="02010803020104030203" pitchFamily="2" charset="-79"/>
                  </a:rPr>
                  <a:t>CK</a:t>
                </a:r>
              </a:p>
            </p:txBody>
          </p:sp>
        </p:grpSp>
        <p:pic>
          <p:nvPicPr>
            <p:cNvPr id="8" name="Picture 2" descr="http://thumbs.dreamstime.com/x/information-technology-abstract-background-8089524.jpg"/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71875" y="2162805"/>
              <a:ext cx="2183065" cy="22884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2522545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Using Constructor Initializers (cont'd.)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077200" y="6324600"/>
            <a:ext cx="2057400" cy="381000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E7237B7-E451-4177-A272-5B9857E8FED6}" type="slidenum"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38917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1493839"/>
            <a:ext cx="5791200" cy="4605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1" name="Groep 10"/>
          <p:cNvGrpSpPr/>
          <p:nvPr/>
        </p:nvGrpSpPr>
        <p:grpSpPr>
          <a:xfrm>
            <a:off x="8610782" y="1"/>
            <a:ext cx="2057218" cy="1320457"/>
            <a:chOff x="1762125" y="2181225"/>
            <a:chExt cx="5619750" cy="2495550"/>
          </a:xfrm>
        </p:grpSpPr>
        <p:pic>
          <p:nvPicPr>
            <p:cNvPr id="12" name="Afbeelding 11"/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rgbClr val="0099FF">
                  <a:tint val="45000"/>
                  <a:satMod val="400000"/>
                </a:srgbClr>
              </a:duotone>
            </a:blip>
            <a:stretch>
              <a:fillRect/>
            </a:stretch>
          </p:blipFill>
          <p:spPr>
            <a:xfrm>
              <a:off x="1762125" y="2181225"/>
              <a:ext cx="5619750" cy="2495550"/>
            </a:xfrm>
            <a:prstGeom prst="rect">
              <a:avLst/>
            </a:prstGeom>
          </p:spPr>
        </p:pic>
        <p:pic>
          <p:nvPicPr>
            <p:cNvPr id="13" name="Afbeelding 12"/>
            <p:cNvPicPr>
              <a:picLocks noChangeAspect="1"/>
            </p:cNvPicPr>
            <p:nvPr/>
          </p:nvPicPr>
          <p:blipFill>
            <a:blip r:embed="rId5">
              <a:duotone>
                <a:prstClr val="black"/>
                <a:srgbClr val="0099FF">
                  <a:tint val="45000"/>
                  <a:satMod val="400000"/>
                </a:srgbClr>
              </a:duotone>
            </a:blip>
            <a:stretch>
              <a:fillRect/>
            </a:stretch>
          </p:blipFill>
          <p:spPr>
            <a:xfrm>
              <a:off x="4032069" y="2292531"/>
              <a:ext cx="3262314" cy="2272937"/>
            </a:xfrm>
            <a:prstGeom prst="rect">
              <a:avLst/>
            </a:prstGeom>
          </p:spPr>
        </p:pic>
        <p:sp>
          <p:nvSpPr>
            <p:cNvPr id="14" name="Tekstvak 13"/>
            <p:cNvSpPr txBox="1"/>
            <p:nvPr/>
          </p:nvSpPr>
          <p:spPr>
            <a:xfrm>
              <a:off x="2253327" y="3055108"/>
              <a:ext cx="2384764" cy="9888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BE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haroni" panose="02010803020104030203" pitchFamily="2" charset="-79"/>
                  <a:ea typeface="+mn-ea"/>
                  <a:cs typeface="Aharoni" panose="02010803020104030203" pitchFamily="2" charset="-79"/>
                </a:rPr>
                <a:t>PI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299807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ep 5"/>
          <p:cNvGrpSpPr/>
          <p:nvPr/>
        </p:nvGrpSpPr>
        <p:grpSpPr>
          <a:xfrm>
            <a:off x="8610784" y="5522504"/>
            <a:ext cx="2057217" cy="1335496"/>
            <a:chOff x="3251290" y="2050597"/>
            <a:chExt cx="5619750" cy="2495550"/>
          </a:xfrm>
        </p:grpSpPr>
        <p:grpSp>
          <p:nvGrpSpPr>
            <p:cNvPr id="7" name="Groep 6"/>
            <p:cNvGrpSpPr/>
            <p:nvPr/>
          </p:nvGrpSpPr>
          <p:grpSpPr>
            <a:xfrm>
              <a:off x="3251290" y="2050597"/>
              <a:ext cx="5619750" cy="2495550"/>
              <a:chOff x="1762125" y="2181225"/>
              <a:chExt cx="5619750" cy="2495550"/>
            </a:xfrm>
          </p:grpSpPr>
          <p:pic>
            <p:nvPicPr>
              <p:cNvPr id="9" name="Afbeelding 8"/>
              <p:cNvPicPr>
                <a:picLocks noChangeAspect="1"/>
              </p:cNvPicPr>
              <p:nvPr/>
            </p:nvPicPr>
            <p:blipFill>
              <a:blip r:embed="rId2">
                <a:duotone>
                  <a:prstClr val="black"/>
                  <a:srgbClr val="00B050">
                    <a:tint val="45000"/>
                    <a:satMod val="400000"/>
                  </a:srgbClr>
                </a:duotone>
              </a:blip>
              <a:stretch>
                <a:fillRect/>
              </a:stretch>
            </p:blipFill>
            <p:spPr>
              <a:xfrm>
                <a:off x="1762125" y="2181225"/>
                <a:ext cx="5619750" cy="2495550"/>
              </a:xfrm>
              <a:prstGeom prst="rect">
                <a:avLst/>
              </a:prstGeom>
            </p:spPr>
          </p:pic>
          <p:sp>
            <p:nvSpPr>
              <p:cNvPr id="10" name="Tekstvak 9"/>
              <p:cNvSpPr txBox="1"/>
              <p:nvPr/>
            </p:nvSpPr>
            <p:spPr>
              <a:xfrm>
                <a:off x="2120923" y="3003642"/>
                <a:ext cx="3140803" cy="9777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BE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haroni" panose="02010803020104030203" pitchFamily="2" charset="-79"/>
                    <a:ea typeface="+mn-ea"/>
                    <a:cs typeface="Aharoni" panose="02010803020104030203" pitchFamily="2" charset="-79"/>
                  </a:rPr>
                  <a:t>EW</a:t>
                </a:r>
              </a:p>
            </p:txBody>
          </p:sp>
        </p:grpSp>
        <p:pic>
          <p:nvPicPr>
            <p:cNvPr id="8" name="Afbeelding 7"/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rgbClr val="00B050">
                  <a:tint val="45000"/>
                  <a:satMod val="400000"/>
                </a:srgbClr>
              </a:duotone>
            </a:blip>
            <a:stretch>
              <a:fillRect/>
            </a:stretch>
          </p:blipFill>
          <p:spPr>
            <a:xfrm>
              <a:off x="6901735" y="2156272"/>
              <a:ext cx="1854482" cy="2282799"/>
            </a:xfrm>
            <a:prstGeom prst="rect">
              <a:avLst/>
            </a:prstGeom>
          </p:spPr>
        </p:pic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© </a:t>
            </a:r>
            <a:r>
              <a:rPr kumimoji="0" lang="nl-NL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ap</a:t>
            </a:r>
            <a:r>
              <a:rPr kumimoji="0" lang="nl-NL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| </a:t>
            </a:r>
            <a:fld id="{8A00CA90-1673-4C5D-B289-DA0BFE9501DF}" type="slidenum">
              <a:rPr kumimoji="0" lang="nl-NL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nl-NL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8521" y="275764"/>
            <a:ext cx="6247721" cy="6194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74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Object </a:t>
            </a:r>
            <a:r>
              <a:rPr lang="nl-BE" dirty="0" err="1"/>
              <a:t>initializer</a:t>
            </a:r>
            <a:endParaRPr lang="nl-BE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© </a:t>
            </a:r>
            <a:r>
              <a:rPr kumimoji="0" lang="nl-NL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ap</a:t>
            </a:r>
            <a:r>
              <a:rPr kumimoji="0" lang="nl-NL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| </a:t>
            </a:r>
            <a:fld id="{07DCCE98-C9D1-4FEF-ADDE-AE30A9E734C1}" type="slidenum">
              <a:rPr kumimoji="0" lang="nl-NL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nl-NL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711277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Nadeel van </a:t>
            </a:r>
            <a:r>
              <a:rPr lang="nl-BE" dirty="0" err="1"/>
              <a:t>constructors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Stel volgende klasse:</a:t>
            </a:r>
          </a:p>
          <a:p>
            <a:endParaRPr lang="nl-BE" dirty="0"/>
          </a:p>
          <a:p>
            <a:endParaRPr lang="nl-BE" dirty="0"/>
          </a:p>
          <a:p>
            <a:r>
              <a:rPr lang="nl-BE" dirty="0"/>
              <a:t>Ga je voor iedere combinatie van </a:t>
            </a:r>
            <a:r>
              <a:rPr lang="nl-BE" dirty="0" err="1"/>
              <a:t>properties</a:t>
            </a:r>
            <a:r>
              <a:rPr lang="nl-BE" dirty="0"/>
              <a:t> een </a:t>
            </a:r>
            <a:r>
              <a:rPr lang="nl-BE" dirty="0" err="1"/>
              <a:t>constructor</a:t>
            </a:r>
            <a:r>
              <a:rPr lang="nl-BE" dirty="0"/>
              <a:t> schrijven? </a:t>
            </a:r>
          </a:p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© </a:t>
            </a:r>
            <a:r>
              <a:rPr kumimoji="0" lang="nl-NL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ap</a:t>
            </a:r>
            <a:r>
              <a:rPr kumimoji="0" lang="nl-NL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| </a:t>
            </a:r>
            <a:fld id="{8A00CA90-1673-4C5D-B289-DA0BFE9501DF}" type="slidenum">
              <a:rPr kumimoji="0" lang="nl-NL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nl-NL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4662" y="1089027"/>
            <a:ext cx="3505627" cy="1258117"/>
          </a:xfrm>
          <a:prstGeom prst="rect">
            <a:avLst/>
          </a:prstGeom>
        </p:spPr>
      </p:pic>
      <p:pic>
        <p:nvPicPr>
          <p:cNvPr id="7" name="Afbeelding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6824" y="3129455"/>
            <a:ext cx="5621301" cy="3221339"/>
          </a:xfrm>
          <a:prstGeom prst="rect">
            <a:avLst/>
          </a:prstGeom>
        </p:spPr>
      </p:pic>
      <p:grpSp>
        <p:nvGrpSpPr>
          <p:cNvPr id="8" name="Groep 8"/>
          <p:cNvGrpSpPr>
            <a:grpSpLocks/>
          </p:cNvGrpSpPr>
          <p:nvPr/>
        </p:nvGrpSpPr>
        <p:grpSpPr bwMode="auto">
          <a:xfrm>
            <a:off x="8696326" y="4032581"/>
            <a:ext cx="1971675" cy="1466850"/>
            <a:chOff x="6185338" y="1366345"/>
            <a:chExt cx="1970690" cy="1466630"/>
          </a:xfrm>
        </p:grpSpPr>
        <p:pic>
          <p:nvPicPr>
            <p:cNvPr id="9" name="Picture 7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185338" y="1947150"/>
              <a:ext cx="914400" cy="8858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" name="Tekstvak 9"/>
            <p:cNvSpPr txBox="1">
              <a:spLocks noChangeArrowheads="1"/>
            </p:cNvSpPr>
            <p:nvPr/>
          </p:nvSpPr>
          <p:spPr bwMode="auto">
            <a:xfrm>
              <a:off x="6516414" y="1366345"/>
              <a:ext cx="1639614" cy="6463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E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rPr>
                <a:t>Bad coding example!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991737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Object </a:t>
            </a:r>
            <a:r>
              <a:rPr lang="nl-BE" dirty="0" err="1"/>
              <a:t>initializer</a:t>
            </a:r>
            <a:r>
              <a:rPr lang="nl-BE" dirty="0"/>
              <a:t> syntax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Vaak kan de object </a:t>
            </a:r>
            <a:r>
              <a:rPr lang="nl-BE" dirty="0" err="1"/>
              <a:t>initializer</a:t>
            </a:r>
            <a:r>
              <a:rPr lang="nl-BE" dirty="0"/>
              <a:t> je helpen: </a:t>
            </a:r>
          </a:p>
          <a:p>
            <a:pPr lvl="1"/>
            <a:r>
              <a:rPr lang="nl-BE" dirty="0"/>
              <a:t>Schrijf minstens de default </a:t>
            </a:r>
            <a:r>
              <a:rPr lang="nl-BE" dirty="0" err="1"/>
              <a:t>constructors</a:t>
            </a:r>
            <a:r>
              <a:rPr lang="nl-BE" dirty="0"/>
              <a:t> (en stel enkel fields in die zéker een waarde bij opstarten moeten hebben)</a:t>
            </a:r>
          </a:p>
          <a:p>
            <a:pPr lvl="1"/>
            <a:r>
              <a:rPr lang="nl-BE" dirty="0"/>
              <a:t>Indien nodig gebruik je object </a:t>
            </a:r>
            <a:r>
              <a:rPr lang="nl-BE" dirty="0" err="1"/>
              <a:t>initializer</a:t>
            </a:r>
            <a:r>
              <a:rPr lang="nl-BE" dirty="0"/>
              <a:t> syntax bij maken van objecten</a:t>
            </a:r>
          </a:p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© </a:t>
            </a:r>
            <a:r>
              <a:rPr kumimoji="0" lang="nl-NL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ap</a:t>
            </a:r>
            <a:r>
              <a:rPr kumimoji="0" lang="nl-NL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| </a:t>
            </a:r>
            <a:fld id="{8A00CA90-1673-4C5D-B289-DA0BFE9501DF}" type="slidenum">
              <a:rPr kumimoji="0" lang="nl-NL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nl-NL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4396" y="3757188"/>
            <a:ext cx="7548779" cy="1465059"/>
          </a:xfrm>
          <a:prstGeom prst="rect">
            <a:avLst/>
          </a:prstGeom>
        </p:spPr>
      </p:pic>
      <p:cxnSp>
        <p:nvCxnSpPr>
          <p:cNvPr id="7" name="Rechte verbindingslijn met pijl 6"/>
          <p:cNvCxnSpPr>
            <a:cxnSpLocks/>
          </p:cNvCxnSpPr>
          <p:nvPr/>
        </p:nvCxnSpPr>
        <p:spPr bwMode="auto">
          <a:xfrm flipH="1">
            <a:off x="5000531" y="2558143"/>
            <a:ext cx="159298" cy="132579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13" name="Afbeelding 12">
            <a:extLst>
              <a:ext uri="{FF2B5EF4-FFF2-40B4-BE49-F238E27FC236}">
                <a16:creationId xmlns:a16="http://schemas.microsoft.com/office/drawing/2014/main" id="{5B40D505-B94D-439C-9F12-580147625F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131" y="5529262"/>
            <a:ext cx="3505627" cy="12581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132725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4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Object Initializers syntax</a:t>
            </a:r>
          </a:p>
        </p:txBody>
      </p:sp>
      <p:sp>
        <p:nvSpPr>
          <p:cNvPr id="39941" name="Rectangle 3"/>
          <p:cNvSpPr>
            <a:spLocks noGrp="1" noChangeArrowheads="1"/>
          </p:cNvSpPr>
          <p:nvPr>
            <p:ph idx="1"/>
          </p:nvPr>
        </p:nvSpPr>
        <p:spPr>
          <a:xfrm>
            <a:off x="1981200" y="1676400"/>
            <a:ext cx="8305800" cy="4572000"/>
          </a:xfrm>
        </p:spPr>
        <p:txBody>
          <a:bodyPr/>
          <a:lstStyle/>
          <a:p>
            <a:pPr eaLnBrk="1" hangingPunct="1"/>
            <a:r>
              <a:rPr lang="en-US" b="1" dirty="0"/>
              <a:t>Object initializer syntax</a:t>
            </a:r>
            <a:endParaRPr lang="en-US" dirty="0"/>
          </a:p>
          <a:p>
            <a:pPr lvl="1" eaLnBrk="1" hangingPunct="1"/>
            <a:r>
              <a:rPr lang="en-US" dirty="0" err="1"/>
              <a:t>Laat</a:t>
            </a:r>
            <a:r>
              <a:rPr lang="en-US" dirty="0"/>
              <a:t> je toe om properties reeds </a:t>
            </a:r>
            <a:r>
              <a:rPr lang="en-US" dirty="0" err="1"/>
              <a:t>waarden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geven</a:t>
            </a:r>
            <a:r>
              <a:rPr lang="en-US" dirty="0"/>
              <a:t> </a:t>
            </a:r>
            <a:r>
              <a:rPr lang="en-US" dirty="0" err="1"/>
              <a:t>tijdens</a:t>
            </a:r>
            <a:r>
              <a:rPr lang="en-US" dirty="0"/>
              <a:t> </a:t>
            </a:r>
            <a:r>
              <a:rPr lang="en-US" dirty="0" err="1"/>
              <a:t>aanroepen</a:t>
            </a:r>
            <a:r>
              <a:rPr lang="en-US" dirty="0"/>
              <a:t> </a:t>
            </a:r>
            <a:r>
              <a:rPr lang="en-US" dirty="0" err="1"/>
              <a:t>constructir</a:t>
            </a:r>
            <a:endParaRPr lang="en-US" dirty="0"/>
          </a:p>
          <a:p>
            <a:pPr lvl="2" eaLnBrk="1" hangingPunct="1"/>
            <a:r>
              <a:rPr lang="en-US" dirty="0" err="1"/>
              <a:t>Zonder</a:t>
            </a:r>
            <a:r>
              <a:rPr lang="en-US" dirty="0"/>
              <a:t> </a:t>
            </a:r>
            <a:r>
              <a:rPr lang="en-US" dirty="0" err="1"/>
              <a:t>dat</a:t>
            </a:r>
            <a:r>
              <a:rPr lang="en-US" dirty="0"/>
              <a:t> je </a:t>
            </a:r>
            <a:r>
              <a:rPr lang="en-US" dirty="0" err="1"/>
              <a:t>een</a:t>
            </a:r>
            <a:r>
              <a:rPr lang="en-US" dirty="0"/>
              <a:t> overloaded constructor </a:t>
            </a:r>
            <a:r>
              <a:rPr lang="en-US" dirty="0" err="1"/>
              <a:t>nodig</a:t>
            </a:r>
            <a:r>
              <a:rPr lang="en-US" dirty="0"/>
              <a:t> </a:t>
            </a:r>
            <a:r>
              <a:rPr lang="en-US" dirty="0" err="1"/>
              <a:t>hebt</a:t>
            </a:r>
            <a:endParaRPr lang="en-US" dirty="0"/>
          </a:p>
          <a:p>
            <a:pPr eaLnBrk="1" hangingPunct="1"/>
            <a:endParaRPr lang="en-US" dirty="0"/>
          </a:p>
          <a:p>
            <a:pPr eaLnBrk="1" hangingPunct="1"/>
            <a:r>
              <a:rPr lang="en-US" b="1" dirty="0" err="1"/>
              <a:t>Werkt</a:t>
            </a:r>
            <a:r>
              <a:rPr lang="en-US" b="1" dirty="0"/>
              <a:t> </a:t>
            </a:r>
            <a:r>
              <a:rPr lang="en-US" b="1" dirty="0" err="1"/>
              <a:t>enkel</a:t>
            </a:r>
            <a:r>
              <a:rPr lang="en-US" b="1" dirty="0"/>
              <a:t> </a:t>
            </a:r>
            <a:r>
              <a:rPr lang="en-US" b="1" dirty="0" err="1"/>
              <a:t>indien</a:t>
            </a:r>
            <a:r>
              <a:rPr lang="en-US" b="1" dirty="0"/>
              <a:t> je </a:t>
            </a:r>
            <a:r>
              <a:rPr lang="en-US" b="1" dirty="0" err="1"/>
              <a:t>klasse</a:t>
            </a:r>
            <a:r>
              <a:rPr lang="en-US" b="1" dirty="0"/>
              <a:t> </a:t>
            </a:r>
            <a:r>
              <a:rPr lang="en-US" b="1" dirty="0" err="1"/>
              <a:t>een</a:t>
            </a:r>
            <a:r>
              <a:rPr lang="en-US" b="1" dirty="0"/>
              <a:t> default constructor </a:t>
            </a:r>
            <a:r>
              <a:rPr lang="en-US" b="1" dirty="0" err="1"/>
              <a:t>heeft</a:t>
            </a:r>
            <a:endParaRPr lang="en-US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077200" y="6324600"/>
            <a:ext cx="2057400" cy="381000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9FC4313-C501-43A5-B834-CA8C6A35C095}" type="slidenum"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331824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Opgelet 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Bij object </a:t>
            </a:r>
            <a:r>
              <a:rPr lang="nl-BE" dirty="0" err="1"/>
              <a:t>initializer</a:t>
            </a:r>
            <a:r>
              <a:rPr lang="nl-BE" dirty="0"/>
              <a:t> wordt eerst de (default) </a:t>
            </a:r>
            <a:r>
              <a:rPr lang="nl-BE" dirty="0" err="1"/>
              <a:t>constructor</a:t>
            </a:r>
            <a:r>
              <a:rPr lang="nl-BE" dirty="0"/>
              <a:t> aangeroepen en vervolgens worden eventuele property via de </a:t>
            </a:r>
            <a:r>
              <a:rPr lang="nl-BE" dirty="0" err="1"/>
              <a:t>initializer</a:t>
            </a:r>
            <a:r>
              <a:rPr lang="nl-BE" dirty="0"/>
              <a:t> syntax ingesteld</a:t>
            </a:r>
          </a:p>
          <a:p>
            <a:endParaRPr lang="nl-BE" dirty="0"/>
          </a:p>
          <a:p>
            <a:r>
              <a:rPr lang="nl-BE" dirty="0"/>
              <a:t>Denk dus aan de </a:t>
            </a:r>
            <a:r>
              <a:rPr lang="nl-BE" b="1" dirty="0"/>
              <a:t>volgorde</a:t>
            </a:r>
            <a:r>
              <a:rPr lang="nl-BE" dirty="0"/>
              <a:t>!</a:t>
            </a:r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Programmeren in C#</a:t>
            </a:r>
            <a:endParaRPr kumimoji="0" lang="nl-BE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8A62353-F7CD-46ED-8877-B27D0E33FCF8}" type="slidenum">
              <a:rPr kumimoji="0" lang="nl-BE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nl-B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55888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hoek 4">
            <a:extLst>
              <a:ext uri="{FF2B5EF4-FFF2-40B4-BE49-F238E27FC236}">
                <a16:creationId xmlns:a16="http://schemas.microsoft.com/office/drawing/2014/main" id="{B661D424-334D-415C-BD8F-12D7830777A2}"/>
              </a:ext>
            </a:extLst>
          </p:cNvPr>
          <p:cNvSpPr/>
          <p:nvPr/>
        </p:nvSpPr>
        <p:spPr bwMode="auto">
          <a:xfrm>
            <a:off x="0" y="-88669"/>
            <a:ext cx="12380422" cy="707136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B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6B43A64-EC9C-48F1-BA37-34F01F4C15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3EDF5C0-BE59-4F37-AC5B-6B38F286DA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84A0B657-55EC-45D3-B986-109E97EFDF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© ap| </a:t>
            </a:r>
            <a:fld id="{8A00CA90-1673-4C5D-B289-DA0BFE9501DF}" type="slidenum">
              <a:rPr lang="nl-NL" smtClean="0"/>
              <a:pPr>
                <a:defRPr/>
              </a:pPr>
              <a:t>29</a:t>
            </a:fld>
            <a:endParaRPr lang="nl-NL" dirty="0"/>
          </a:p>
        </p:txBody>
      </p:sp>
      <p:pic>
        <p:nvPicPr>
          <p:cNvPr id="1026" name="Picture 2" descr="Related image">
            <a:extLst>
              <a:ext uri="{FF2B5EF4-FFF2-40B4-BE49-F238E27FC236}">
                <a16:creationId xmlns:a16="http://schemas.microsoft.com/office/drawing/2014/main" id="{3A26D13B-3E16-4B5E-9CD9-DBB0CE8FE9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3438" y="0"/>
            <a:ext cx="5665124" cy="6845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14293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/>
              <a:t>New </a:t>
            </a:r>
          </a:p>
        </p:txBody>
      </p:sp>
      <p:sp>
        <p:nvSpPr>
          <p:cNvPr id="150531" name="Tijdelijke aanduiding voor inhoud 2"/>
          <p:cNvSpPr>
            <a:spLocks noGrp="1"/>
          </p:cNvSpPr>
          <p:nvPr>
            <p:ph idx="1"/>
          </p:nvPr>
        </p:nvSpPr>
        <p:spPr>
          <a:xfrm>
            <a:off x="838200" y="1352549"/>
            <a:ext cx="10515600" cy="4351338"/>
          </a:xfrm>
        </p:spPr>
        <p:txBody>
          <a:bodyPr/>
          <a:lstStyle/>
          <a:p>
            <a:r>
              <a:rPr lang="en-IE" dirty="0" err="1"/>
              <a:t>Objecten</a:t>
            </a:r>
            <a:r>
              <a:rPr lang="en-IE" dirty="0"/>
              <a:t> </a:t>
            </a:r>
            <a:r>
              <a:rPr lang="en-IE" dirty="0" err="1"/>
              <a:t>worden</a:t>
            </a:r>
            <a:r>
              <a:rPr lang="en-IE" dirty="0"/>
              <a:t> </a:t>
            </a:r>
            <a:r>
              <a:rPr lang="en-IE" dirty="0" err="1"/>
              <a:t>aangemaakt</a:t>
            </a:r>
            <a:r>
              <a:rPr lang="en-IE" dirty="0"/>
              <a:t> met new keyword:</a:t>
            </a:r>
          </a:p>
          <a:p>
            <a:endParaRPr lang="en-I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| </a:t>
            </a:r>
            <a:fld id="{46C92469-6637-4D06-8BF0-C4BA932E2C9D}" type="slidenum">
              <a:rPr kumimoji="0" lang="nl-NL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nl-NL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150533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46501" y="1828801"/>
            <a:ext cx="4257675" cy="257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7" name="Rechte verbindingslijn met pijl 6"/>
          <p:cNvCxnSpPr>
            <a:cxnSpLocks noChangeShapeType="1"/>
          </p:cNvCxnSpPr>
          <p:nvPr/>
        </p:nvCxnSpPr>
        <p:spPr bwMode="auto">
          <a:xfrm rot="5400000" flipH="1" flipV="1">
            <a:off x="7114382" y="2396332"/>
            <a:ext cx="663575" cy="220662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8" name="Rechthoek 7"/>
          <p:cNvSpPr>
            <a:spLocks noChangeArrowheads="1"/>
          </p:cNvSpPr>
          <p:nvPr/>
        </p:nvSpPr>
        <p:spPr bwMode="auto">
          <a:xfrm>
            <a:off x="6473825" y="2827339"/>
            <a:ext cx="3625850" cy="1050925"/>
          </a:xfrm>
          <a:prstGeom prst="rect">
            <a:avLst/>
          </a:prstGeom>
          <a:solidFill>
            <a:srgbClr val="FF8800">
              <a:alpha val="56862"/>
            </a:srgb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Merk op dat hier precies een methode BankAccount() wordt aangeroepen</a:t>
            </a:r>
          </a:p>
        </p:txBody>
      </p:sp>
      <p:sp>
        <p:nvSpPr>
          <p:cNvPr id="10" name="Tekstvak 9"/>
          <p:cNvSpPr txBox="1">
            <a:spLocks noChangeArrowheads="1"/>
          </p:cNvSpPr>
          <p:nvPr/>
        </p:nvSpPr>
        <p:spPr bwMode="auto">
          <a:xfrm>
            <a:off x="2690814" y="4551364"/>
            <a:ext cx="5843587" cy="954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2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Dit is de constructor methode van de klasse</a:t>
            </a:r>
          </a:p>
        </p:txBody>
      </p:sp>
    </p:spTree>
    <p:extLst>
      <p:ext uri="{BB962C8B-B14F-4D97-AF65-F5344CB8AC3E}">
        <p14:creationId xmlns:p14="http://schemas.microsoft.com/office/powerpoint/2010/main" val="2118492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Wat is het nu?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BE" dirty="0"/>
              <a:t>4 manieren om objecten start-waarden te geven:</a:t>
            </a:r>
          </a:p>
          <a:p>
            <a:pPr marL="820737" lvl="1" indent="-342900">
              <a:buFont typeface="+mj-lt"/>
              <a:buAutoNum type="arabicPeriod"/>
            </a:pPr>
            <a:r>
              <a:rPr lang="nl-BE" dirty="0"/>
              <a:t>Default en </a:t>
            </a:r>
            <a:r>
              <a:rPr lang="nl-BE" dirty="0" err="1"/>
              <a:t>Overloaded</a:t>
            </a:r>
            <a:r>
              <a:rPr lang="nl-BE" dirty="0"/>
              <a:t> </a:t>
            </a:r>
            <a:r>
              <a:rPr lang="nl-BE" dirty="0" err="1"/>
              <a:t>constructors</a:t>
            </a:r>
            <a:r>
              <a:rPr lang="nl-BE" dirty="0"/>
              <a:t> </a:t>
            </a:r>
            <a:br>
              <a:rPr lang="nl-BE" dirty="0"/>
            </a:br>
            <a:r>
              <a:rPr lang="nl-BE" dirty="0"/>
              <a:t>(én </a:t>
            </a:r>
            <a:r>
              <a:rPr lang="nl-BE" dirty="0" err="1"/>
              <a:t>Overloaded+Optional</a:t>
            </a:r>
            <a:r>
              <a:rPr lang="nl-BE" dirty="0"/>
              <a:t> </a:t>
            </a:r>
            <a:r>
              <a:rPr lang="nl-BE" dirty="0" err="1"/>
              <a:t>params</a:t>
            </a:r>
            <a:r>
              <a:rPr lang="nl-BE" dirty="0"/>
              <a:t>)</a:t>
            </a:r>
          </a:p>
          <a:p>
            <a:pPr marL="820737" lvl="1" indent="-342900">
              <a:buFont typeface="+mj-lt"/>
              <a:buAutoNum type="arabicPeriod"/>
            </a:pPr>
            <a:r>
              <a:rPr lang="nl-BE" dirty="0"/>
              <a:t>Object </a:t>
            </a:r>
            <a:r>
              <a:rPr lang="nl-BE" dirty="0" err="1"/>
              <a:t>Initializer</a:t>
            </a:r>
            <a:r>
              <a:rPr lang="nl-BE" dirty="0"/>
              <a:t> syntax 	         	</a:t>
            </a:r>
          </a:p>
          <a:p>
            <a:pPr marL="820737" lvl="1" indent="-342900">
              <a:buFont typeface="+mj-lt"/>
              <a:buAutoNum type="arabicPeriod"/>
            </a:pPr>
            <a:r>
              <a:rPr lang="nl-BE" dirty="0"/>
              <a:t>Property setter (sinds C# 6.0)       </a:t>
            </a:r>
          </a:p>
          <a:p>
            <a:pPr marL="820737" lvl="1" indent="-342900">
              <a:buFont typeface="+mj-lt"/>
              <a:buAutoNum type="arabicPeriod"/>
            </a:pPr>
            <a:r>
              <a:rPr lang="nl-BE" dirty="0"/>
              <a:t>Private fields begin waarde geven</a:t>
            </a:r>
          </a:p>
          <a:p>
            <a:pPr lvl="1"/>
            <a:endParaRPr lang="nl-BE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nl-BE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nl-BE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AC018F56-15C8-492A-BCEB-C8500C82C4AA}"/>
              </a:ext>
            </a:extLst>
          </p:cNvPr>
          <p:cNvSpPr/>
          <p:nvPr/>
        </p:nvSpPr>
        <p:spPr>
          <a:xfrm>
            <a:off x="5475317" y="2905250"/>
            <a:ext cx="33505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BE" b="0" dirty="0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private int </a:t>
            </a:r>
            <a:r>
              <a:rPr lang="nl-BE" b="0" dirty="0">
                <a:effectLst/>
                <a:latin typeface="Consolas" panose="020B0609020204030204" pitchFamily="49" charset="0"/>
              </a:rPr>
              <a:t>leeftijd= 35;</a:t>
            </a:r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0046F308-714E-48EA-99AE-F6A771F6A6F8}"/>
              </a:ext>
            </a:extLst>
          </p:cNvPr>
          <p:cNvSpPr/>
          <p:nvPr/>
        </p:nvSpPr>
        <p:spPr>
          <a:xfrm>
            <a:off x="5467004" y="2215850"/>
            <a:ext cx="106569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BE" dirty="0">
                <a:solidFill>
                  <a:srgbClr val="0070C0"/>
                </a:solidFill>
                <a:latin typeface="Consolas" panose="020B0609020204030204" pitchFamily="49" charset="0"/>
              </a:rPr>
              <a:t>Temperatuur </a:t>
            </a:r>
            <a:r>
              <a:rPr lang="nl-BE" dirty="0" err="1">
                <a:latin typeface="Consolas" panose="020B0609020204030204" pitchFamily="49" charset="0"/>
              </a:rPr>
              <a:t>eenMeting</a:t>
            </a:r>
            <a:r>
              <a:rPr lang="nl-BE" dirty="0">
                <a:solidFill>
                  <a:srgbClr val="0070C0"/>
                </a:solidFill>
                <a:latin typeface="Consolas" panose="020B0609020204030204" pitchFamily="49" charset="0"/>
              </a:rPr>
              <a:t> = new Temperatuur </a:t>
            </a:r>
            <a:r>
              <a:rPr lang="nl-BE" dirty="0">
                <a:latin typeface="Consolas" panose="020B0609020204030204" pitchFamily="49" charset="0"/>
              </a:rPr>
              <a:t>{ Temperatuur= 3.4};</a:t>
            </a:r>
          </a:p>
        </p:txBody>
      </p:sp>
      <p:sp>
        <p:nvSpPr>
          <p:cNvPr id="9" name="Rechthoek 8">
            <a:extLst>
              <a:ext uri="{FF2B5EF4-FFF2-40B4-BE49-F238E27FC236}">
                <a16:creationId xmlns:a16="http://schemas.microsoft.com/office/drawing/2014/main" id="{3974A511-31EA-4D1D-9B0B-843EBDAEE233}"/>
              </a:ext>
            </a:extLst>
          </p:cNvPr>
          <p:cNvSpPr/>
          <p:nvPr/>
        </p:nvSpPr>
        <p:spPr>
          <a:xfrm>
            <a:off x="5467004" y="1679961"/>
            <a:ext cx="106569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BE" dirty="0">
                <a:solidFill>
                  <a:srgbClr val="0070C0"/>
                </a:solidFill>
                <a:latin typeface="Consolas" panose="020B0609020204030204" pitchFamily="49" charset="0"/>
              </a:rPr>
              <a:t>Temperatuur </a:t>
            </a:r>
            <a:r>
              <a:rPr lang="nl-BE" dirty="0" err="1">
                <a:latin typeface="Consolas" panose="020B0609020204030204" pitchFamily="49" charset="0"/>
              </a:rPr>
              <a:t>eenMeting</a:t>
            </a:r>
            <a:r>
              <a:rPr lang="nl-BE" dirty="0">
                <a:solidFill>
                  <a:srgbClr val="0070C0"/>
                </a:solidFill>
                <a:latin typeface="Consolas" panose="020B0609020204030204" pitchFamily="49" charset="0"/>
              </a:rPr>
              <a:t> = new Temperatuur</a:t>
            </a:r>
            <a:r>
              <a:rPr lang="nl-BE" dirty="0">
                <a:latin typeface="Consolas" panose="020B0609020204030204" pitchFamily="49" charset="0"/>
              </a:rPr>
              <a:t>(3.4)</a:t>
            </a:r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AFBC8A9C-6AA2-4E56-9AB8-1A9437E1773B}"/>
              </a:ext>
            </a:extLst>
          </p:cNvPr>
          <p:cNvSpPr/>
          <p:nvPr/>
        </p:nvSpPr>
        <p:spPr>
          <a:xfrm>
            <a:off x="5475317" y="2560550"/>
            <a:ext cx="46169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BE" dirty="0">
                <a:solidFill>
                  <a:srgbClr val="0070C0"/>
                </a:solidFill>
                <a:latin typeface="Consolas" panose="020B0609020204030204" pitchFamily="49" charset="0"/>
              </a:rPr>
              <a:t>p</a:t>
            </a:r>
            <a:r>
              <a:rPr lang="nl-BE" b="0" dirty="0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ublic int </a:t>
            </a:r>
            <a:r>
              <a:rPr lang="nl-BE" b="0" dirty="0">
                <a:effectLst/>
                <a:latin typeface="Consolas" panose="020B0609020204030204" pitchFamily="49" charset="0"/>
              </a:rPr>
              <a:t>Price</a:t>
            </a:r>
            <a:r>
              <a:rPr lang="nl-BE" dirty="0">
                <a:solidFill>
                  <a:srgbClr val="0070C0"/>
                </a:solidFill>
                <a:latin typeface="Consolas" panose="020B0609020204030204" pitchFamily="49" charset="0"/>
              </a:rPr>
              <a:t> </a:t>
            </a:r>
            <a:r>
              <a:rPr lang="nl-BE" dirty="0">
                <a:latin typeface="Consolas" panose="020B0609020204030204" pitchFamily="49" charset="0"/>
              </a:rPr>
              <a:t>{</a:t>
            </a:r>
            <a:r>
              <a:rPr lang="nl-BE" dirty="0" err="1">
                <a:solidFill>
                  <a:srgbClr val="0070C0"/>
                </a:solidFill>
                <a:latin typeface="Consolas" panose="020B0609020204030204" pitchFamily="49" charset="0"/>
              </a:rPr>
              <a:t>get</a:t>
            </a:r>
            <a:r>
              <a:rPr lang="nl-BE" dirty="0" err="1">
                <a:latin typeface="Consolas" panose="020B0609020204030204" pitchFamily="49" charset="0"/>
              </a:rPr>
              <a:t>;</a:t>
            </a:r>
            <a:r>
              <a:rPr lang="nl-BE" dirty="0" err="1">
                <a:solidFill>
                  <a:srgbClr val="0070C0"/>
                </a:solidFill>
                <a:latin typeface="Consolas" panose="020B0609020204030204" pitchFamily="49" charset="0"/>
              </a:rPr>
              <a:t>set</a:t>
            </a:r>
            <a:r>
              <a:rPr lang="nl-BE" dirty="0">
                <a:latin typeface="Consolas" panose="020B0609020204030204" pitchFamily="49" charset="0"/>
              </a:rPr>
              <a:t>;} = 2000;</a:t>
            </a:r>
            <a:endParaRPr lang="nl-BE" b="0" dirty="0">
              <a:effectLst/>
              <a:latin typeface="Consolas" panose="020B0609020204030204" pitchFamily="49" charset="0"/>
            </a:endParaRPr>
          </a:p>
        </p:txBody>
      </p:sp>
      <p:pic>
        <p:nvPicPr>
          <p:cNvPr id="2050" name="Picture 2" descr="Image result for so many options">
            <a:extLst>
              <a:ext uri="{FF2B5EF4-FFF2-40B4-BE49-F238E27FC236}">
                <a16:creationId xmlns:a16="http://schemas.microsoft.com/office/drawing/2014/main" id="{2E9231D8-5848-4C44-A8B0-CAC1F07716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5960" y="3365269"/>
            <a:ext cx="5267325" cy="396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9713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8C7E261-1031-4EA9-9C86-27BFFA755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1B1D49B-DDCD-4A32-94BE-0F0AE4C326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nl-BE" dirty="0"/>
              <a:t>Enkel volgende manieren laten je toe dit van buiten het object te doen:</a:t>
            </a:r>
          </a:p>
          <a:p>
            <a:pPr lvl="1"/>
            <a:r>
              <a:rPr lang="nl-BE" dirty="0"/>
              <a:t>Default en </a:t>
            </a:r>
            <a:r>
              <a:rPr lang="nl-BE" dirty="0" err="1"/>
              <a:t>Overloaded</a:t>
            </a:r>
            <a:r>
              <a:rPr lang="nl-BE" dirty="0"/>
              <a:t> </a:t>
            </a:r>
            <a:r>
              <a:rPr lang="nl-BE" dirty="0" err="1"/>
              <a:t>constructors</a:t>
            </a:r>
            <a:r>
              <a:rPr lang="nl-BE" dirty="0"/>
              <a:t> (én </a:t>
            </a:r>
            <a:r>
              <a:rPr lang="nl-BE" dirty="0" err="1"/>
              <a:t>Overloaded+Optional</a:t>
            </a:r>
            <a:r>
              <a:rPr lang="nl-BE" dirty="0"/>
              <a:t> </a:t>
            </a:r>
            <a:r>
              <a:rPr lang="nl-BE" dirty="0" err="1"/>
              <a:t>params</a:t>
            </a:r>
            <a:r>
              <a:rPr lang="nl-BE" dirty="0"/>
              <a:t>)</a:t>
            </a:r>
          </a:p>
          <a:p>
            <a:pPr lvl="1"/>
            <a:r>
              <a:rPr lang="nl-BE" dirty="0"/>
              <a:t>Object </a:t>
            </a:r>
            <a:r>
              <a:rPr lang="nl-BE" dirty="0" err="1"/>
              <a:t>Initializer</a:t>
            </a:r>
            <a:r>
              <a:rPr lang="nl-BE" dirty="0"/>
              <a:t> syntax</a:t>
            </a:r>
          </a:p>
          <a:p>
            <a:pPr lvl="1"/>
            <a:endParaRPr lang="nl-BE" dirty="0"/>
          </a:p>
          <a:p>
            <a:pPr lvl="1"/>
            <a:endParaRPr lang="nl-BE" dirty="0"/>
          </a:p>
          <a:p>
            <a:pPr lvl="1"/>
            <a:endParaRPr lang="nl-BE" dirty="0"/>
          </a:p>
          <a:p>
            <a:r>
              <a:rPr lang="nl-BE" dirty="0"/>
              <a:t>Alle 4 manieren geldig! </a:t>
            </a:r>
          </a:p>
          <a:p>
            <a:pPr lvl="1"/>
            <a:r>
              <a:rPr lang="nl-BE" dirty="0"/>
              <a:t>Maar soms zal je via de </a:t>
            </a:r>
            <a:r>
              <a:rPr lang="nl-BE" dirty="0" err="1"/>
              <a:t>constructor</a:t>
            </a:r>
            <a:r>
              <a:rPr lang="nl-BE" dirty="0"/>
              <a:t> moeten gaan wanneer je specifieke logica wil starten bij aanmaken van object (bv andere methoden aanroepen in </a:t>
            </a:r>
            <a:r>
              <a:rPr lang="nl-BE" dirty="0" err="1"/>
              <a:t>constructor</a:t>
            </a:r>
            <a:r>
              <a:rPr lang="nl-BE" dirty="0"/>
              <a:t>) of wanneer je in een oudere C# moet werken.</a:t>
            </a:r>
          </a:p>
          <a:p>
            <a:pPr lvl="1"/>
            <a:endParaRPr lang="nl-BE" dirty="0"/>
          </a:p>
          <a:p>
            <a:pPr lvl="1"/>
            <a:endParaRPr lang="nl-BE" dirty="0"/>
          </a:p>
          <a:p>
            <a:r>
              <a:rPr lang="nl-BE" dirty="0"/>
              <a:t>Meest ‘veilige’ oplossing:</a:t>
            </a:r>
          </a:p>
          <a:p>
            <a:pPr lvl="1"/>
            <a:r>
              <a:rPr lang="nl-BE" dirty="0"/>
              <a:t>Default </a:t>
            </a:r>
            <a:r>
              <a:rPr lang="nl-BE" dirty="0" err="1"/>
              <a:t>constructor</a:t>
            </a:r>
            <a:endParaRPr lang="nl-BE" dirty="0"/>
          </a:p>
          <a:p>
            <a:pPr lvl="1"/>
            <a:r>
              <a:rPr lang="nl-BE" dirty="0"/>
              <a:t>Default </a:t>
            </a:r>
            <a:r>
              <a:rPr lang="nl-BE" dirty="0" err="1"/>
              <a:t>constructor</a:t>
            </a:r>
            <a:r>
              <a:rPr lang="nl-BE" dirty="0"/>
              <a:t> + object </a:t>
            </a:r>
            <a:r>
              <a:rPr lang="nl-BE" dirty="0" err="1"/>
              <a:t>initializer</a:t>
            </a:r>
            <a:r>
              <a:rPr lang="nl-BE" dirty="0"/>
              <a:t> syntax</a:t>
            </a:r>
          </a:p>
          <a:p>
            <a:endParaRPr lang="nl-BE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489131DC-B9F6-43B2-84B5-BCBA626C4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© ap| </a:t>
            </a:r>
            <a:fld id="{8A00CA90-1673-4C5D-B289-DA0BFE9501DF}" type="slidenum">
              <a:rPr lang="nl-NL" smtClean="0"/>
              <a:pPr>
                <a:defRPr/>
              </a:pPr>
              <a:t>31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773248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Samengevat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nl-BE" dirty="0"/>
              <a:t>Met </a:t>
            </a:r>
            <a:r>
              <a:rPr lang="nl-BE" dirty="0" err="1"/>
              <a:t>constructor</a:t>
            </a:r>
            <a:r>
              <a:rPr lang="nl-BE" dirty="0"/>
              <a:t>:</a:t>
            </a:r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r>
              <a:rPr lang="nl-BE" dirty="0"/>
              <a:t>Met property setter:</a:t>
            </a:r>
          </a:p>
          <a:p>
            <a:endParaRPr lang="nl-BE" dirty="0"/>
          </a:p>
          <a:p>
            <a:endParaRPr lang="nl-BE" dirty="0"/>
          </a:p>
          <a:p>
            <a:pPr marL="0" indent="0">
              <a:buNone/>
            </a:pPr>
            <a:endParaRPr lang="nl-BE" dirty="0"/>
          </a:p>
          <a:p>
            <a:endParaRPr lang="nl-BE" dirty="0"/>
          </a:p>
          <a:p>
            <a:r>
              <a:rPr lang="nl-BE" dirty="0"/>
              <a:t>Met object </a:t>
            </a:r>
            <a:r>
              <a:rPr lang="nl-BE" dirty="0" err="1"/>
              <a:t>initializer</a:t>
            </a:r>
            <a:r>
              <a:rPr lang="nl-BE" dirty="0"/>
              <a:t>:</a:t>
            </a:r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Programmeren in C#</a:t>
            </a:r>
            <a:endParaRPr kumimoji="0" lang="nl-BE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8A62353-F7CD-46ED-8877-B27D0E33FCF8}" type="slidenum">
              <a:rPr kumimoji="0" lang="nl-BE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nl-B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 rotWithShape="1">
          <a:blip r:embed="rId2"/>
          <a:srcRect t="1149"/>
          <a:stretch/>
        </p:blipFill>
        <p:spPr>
          <a:xfrm>
            <a:off x="4691348" y="982832"/>
            <a:ext cx="2322190" cy="17049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Afbeelding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1348" y="3094159"/>
            <a:ext cx="3456384" cy="8871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Afbeelding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1348" y="4330286"/>
            <a:ext cx="3521620" cy="22566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80913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nl-BE" dirty="0"/>
              <a:t>Static</a:t>
            </a:r>
          </a:p>
        </p:txBody>
      </p:sp>
      <p:sp>
        <p:nvSpPr>
          <p:cNvPr id="149507" name="Tijdelijke aanduiding voor teks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19460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nl-NL" dirty="0"/>
              <a:t>| </a:t>
            </a:r>
            <a:fld id="{3EE0FDFE-66BA-4B23-A2FE-B4A14666A091}" type="slidenum">
              <a:rPr lang="nl-NL" smtClean="0"/>
              <a:pPr>
                <a:defRPr/>
              </a:pPr>
              <a:t>33</a:t>
            </a:fld>
            <a:endParaRPr lang="nl-NL" dirty="0"/>
          </a:p>
        </p:txBody>
      </p:sp>
      <p:sp>
        <p:nvSpPr>
          <p:cNvPr id="149509" name="Tekstvak 4"/>
          <p:cNvSpPr txBox="1">
            <a:spLocks noChangeArrowheads="1"/>
          </p:cNvSpPr>
          <p:nvPr/>
        </p:nvSpPr>
        <p:spPr bwMode="auto">
          <a:xfrm>
            <a:off x="1524001" y="6550026"/>
            <a:ext cx="531813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nl-BE" sz="1400"/>
              <a:t>p.75</a:t>
            </a:r>
          </a:p>
        </p:txBody>
      </p:sp>
    </p:spTree>
    <p:extLst>
      <p:ext uri="{BB962C8B-B14F-4D97-AF65-F5344CB8AC3E}">
        <p14:creationId xmlns:p14="http://schemas.microsoft.com/office/powerpoint/2010/main" val="32996011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nl-BE" sz="4000" dirty="0" err="1">
                <a:latin typeface="Consolas" pitchFamily="49" charset="0"/>
                <a:cs typeface="Consolas" pitchFamily="49" charset="0"/>
              </a:rPr>
              <a:t>static</a:t>
            </a:r>
            <a:r>
              <a:rPr lang="nl-BE" sz="4000" dirty="0">
                <a:latin typeface="Lucida Console" pitchFamily="49" charset="0"/>
              </a:rPr>
              <a:t> </a:t>
            </a:r>
            <a:r>
              <a:rPr lang="nl-BE" sz="4000" dirty="0"/>
              <a:t>methoden en </a:t>
            </a:r>
            <a:r>
              <a:rPr lang="nl-BE" sz="4000" dirty="0" err="1"/>
              <a:t>properties</a:t>
            </a:r>
            <a:endParaRPr lang="nl-NL" sz="4000" dirty="0"/>
          </a:p>
        </p:txBody>
      </p:sp>
      <p:sp>
        <p:nvSpPr>
          <p:cNvPr id="27653" name="Rectangle 3"/>
          <p:cNvSpPr>
            <a:spLocks noGrp="1" noChangeArrowheads="1"/>
          </p:cNvSpPr>
          <p:nvPr>
            <p:ph idx="1"/>
          </p:nvPr>
        </p:nvSpPr>
        <p:spPr>
          <a:xfrm>
            <a:off x="1981200" y="1600201"/>
            <a:ext cx="7355160" cy="4525963"/>
          </a:xfrm>
        </p:spPr>
        <p:txBody>
          <a:bodyPr/>
          <a:lstStyle/>
          <a:p>
            <a:pPr eaLnBrk="1" hangingPunct="1"/>
            <a:r>
              <a:rPr lang="nl-BE" dirty="0"/>
              <a:t>Soms heeft het logisch gezien geen nut om van een klasse objecten te maken</a:t>
            </a:r>
          </a:p>
          <a:p>
            <a:pPr eaLnBrk="1" hangingPunct="1"/>
            <a:r>
              <a:rPr lang="nl-BE" dirty="0"/>
              <a:t>Typische voorbeelden zijn bibliotheken van functies</a:t>
            </a:r>
          </a:p>
          <a:p>
            <a:pPr eaLnBrk="1" hangingPunct="1"/>
            <a:r>
              <a:rPr lang="nl-BE" dirty="0"/>
              <a:t>De methoden en </a:t>
            </a:r>
            <a:r>
              <a:rPr lang="nl-BE" dirty="0" err="1"/>
              <a:t>properties</a:t>
            </a:r>
            <a:r>
              <a:rPr lang="nl-BE" dirty="0"/>
              <a:t> spelen dan op klasse niveau </a:t>
            </a:r>
            <a:r>
              <a:rPr lang="nl-BE" dirty="0" err="1"/>
              <a:t>ipv</a:t>
            </a:r>
            <a:r>
              <a:rPr lang="nl-BE" dirty="0"/>
              <a:t> op object niveau</a:t>
            </a:r>
          </a:p>
          <a:p>
            <a:pPr eaLnBrk="1" hangingPunct="1"/>
            <a:r>
              <a:rPr lang="nl-BE" dirty="0"/>
              <a:t>Sleutelwoord: </a:t>
            </a:r>
            <a:r>
              <a:rPr lang="nl-BE" b="1" dirty="0" err="1">
                <a:latin typeface="Consolas" pitchFamily="49" charset="0"/>
                <a:cs typeface="Consolas" pitchFamily="49" charset="0"/>
              </a:rPr>
              <a:t>static</a:t>
            </a:r>
            <a:endParaRPr lang="nl-NL" b="1" i="1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" name="Tijdelijke aanduiding voor voettekst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nl-BE" dirty="0"/>
          </a:p>
        </p:txBody>
      </p:sp>
      <p:pic>
        <p:nvPicPr>
          <p:cNvPr id="1026" name="Picture 2" descr="What is Static &amp; Non-Satic Class Members in C#?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5496" y="1363168"/>
            <a:ext cx="2074243" cy="3142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56241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Static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907667" y="1661247"/>
            <a:ext cx="10949516" cy="4902200"/>
          </a:xfrm>
        </p:spPr>
        <p:txBody>
          <a:bodyPr/>
          <a:lstStyle/>
          <a:p>
            <a:r>
              <a:rPr lang="en-IE" dirty="0"/>
              <a:t>“Static classes and class members are used to create data and functions that can be accessed </a:t>
            </a:r>
            <a:r>
              <a:rPr lang="en-IE" u="sng" dirty="0"/>
              <a:t>without creating an instance </a:t>
            </a:r>
            <a:r>
              <a:rPr lang="en-IE" dirty="0"/>
              <a:t>of the class. “</a:t>
            </a:r>
          </a:p>
          <a:p>
            <a:r>
              <a:rPr lang="en-IE" dirty="0"/>
              <a:t>“Static class members can be used to </a:t>
            </a:r>
            <a:r>
              <a:rPr lang="en-IE" u="sng" dirty="0"/>
              <a:t>separate data and </a:t>
            </a:r>
            <a:r>
              <a:rPr lang="en-IE" u="sng" dirty="0" err="1"/>
              <a:t>behavior</a:t>
            </a:r>
            <a:r>
              <a:rPr lang="en-IE" u="sng" dirty="0"/>
              <a:t> that is independent of any object identity</a:t>
            </a:r>
            <a:r>
              <a:rPr lang="en-IE" dirty="0"/>
              <a:t>: the data and functions do not change regardless of what happens to the object.”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nl-NL" dirty="0"/>
              <a:t>| </a:t>
            </a:r>
            <a:fld id="{8A00CA90-1673-4C5D-B289-DA0BFE9501DF}" type="slidenum">
              <a:rPr lang="nl-NL" smtClean="0"/>
              <a:pPr>
                <a:defRPr/>
              </a:pPr>
              <a:t>35</a:t>
            </a:fld>
            <a:endParaRPr lang="nl-NL" dirty="0"/>
          </a:p>
        </p:txBody>
      </p:sp>
      <p:sp>
        <p:nvSpPr>
          <p:cNvPr id="5" name="Rechthoek 4"/>
          <p:cNvSpPr/>
          <p:nvPr/>
        </p:nvSpPr>
        <p:spPr>
          <a:xfrm>
            <a:off x="837435" y="936953"/>
            <a:ext cx="714460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E" sz="1400" dirty="0" err="1"/>
              <a:t>Volgens</a:t>
            </a:r>
            <a:r>
              <a:rPr lang="en-IE" sz="1400" dirty="0"/>
              <a:t>: </a:t>
            </a:r>
            <a:r>
              <a:rPr lang="en-IE" sz="1400" dirty="0">
                <a:hlinkClick r:id="rId2"/>
              </a:rPr>
              <a:t>https://docs.microsoft.com/en-us/dotnet/csharp/programming-guide/classes-and-structs/static-classes-and-static-class-members</a:t>
            </a:r>
            <a:r>
              <a:rPr lang="en-IE" sz="1400" dirty="0"/>
              <a:t> </a:t>
            </a:r>
          </a:p>
        </p:txBody>
      </p:sp>
      <p:pic>
        <p:nvPicPr>
          <p:cNvPr id="3076" name="Picture 4" descr="Image result for what does it mean">
            <a:extLst>
              <a:ext uri="{FF2B5EF4-FFF2-40B4-BE49-F238E27FC236}">
                <a16:creationId xmlns:a16="http://schemas.microsoft.com/office/drawing/2014/main" id="{E905C70F-0550-4575-B14A-55AFF282AE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6948" y="3336810"/>
            <a:ext cx="2326902" cy="3226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6695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Static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 err="1"/>
              <a:t>Mogelijkheid</a:t>
            </a:r>
            <a:r>
              <a:rPr lang="en-IE" dirty="0"/>
              <a:t> </a:t>
            </a:r>
            <a:r>
              <a:rPr lang="en-IE" dirty="0" err="1"/>
              <a:t>om</a:t>
            </a:r>
            <a:r>
              <a:rPr lang="en-IE" dirty="0"/>
              <a:t> </a:t>
            </a:r>
            <a:r>
              <a:rPr lang="en-IE" dirty="0" err="1"/>
              <a:t>methoden</a:t>
            </a:r>
            <a:r>
              <a:rPr lang="en-IE" dirty="0"/>
              <a:t> en data </a:t>
            </a:r>
            <a:r>
              <a:rPr lang="en-IE" dirty="0" err="1"/>
              <a:t>te</a:t>
            </a:r>
            <a:r>
              <a:rPr lang="en-IE" dirty="0"/>
              <a:t> </a:t>
            </a:r>
            <a:r>
              <a:rPr lang="en-IE" dirty="0" err="1"/>
              <a:t>gebruiken</a:t>
            </a:r>
            <a:r>
              <a:rPr lang="en-IE" dirty="0"/>
              <a:t> die ‘over’ </a:t>
            </a:r>
            <a:r>
              <a:rPr lang="en-IE" dirty="0" err="1"/>
              <a:t>alle</a:t>
            </a:r>
            <a:r>
              <a:rPr lang="en-IE" dirty="0"/>
              <a:t> </a:t>
            </a:r>
            <a:r>
              <a:rPr lang="en-IE" dirty="0" err="1"/>
              <a:t>objecten</a:t>
            </a:r>
            <a:r>
              <a:rPr lang="en-IE" dirty="0"/>
              <a:t> van de </a:t>
            </a:r>
            <a:r>
              <a:rPr lang="en-IE" dirty="0" err="1"/>
              <a:t>klasse</a:t>
            </a:r>
            <a:r>
              <a:rPr lang="en-IE" dirty="0"/>
              <a:t> </a:t>
            </a:r>
            <a:r>
              <a:rPr lang="en-IE" dirty="0" err="1"/>
              <a:t>heen</a:t>
            </a:r>
            <a:r>
              <a:rPr lang="en-IE" dirty="0"/>
              <a:t> </a:t>
            </a:r>
            <a:r>
              <a:rPr lang="en-IE" dirty="0" err="1"/>
              <a:t>telt</a:t>
            </a:r>
            <a:r>
              <a:rPr lang="en-IE" dirty="0"/>
              <a:t>.</a:t>
            </a:r>
          </a:p>
          <a:p>
            <a:endParaRPr lang="en-IE" dirty="0"/>
          </a:p>
          <a:p>
            <a:r>
              <a:rPr lang="en-IE" dirty="0" err="1"/>
              <a:t>Voorbeeld</a:t>
            </a:r>
            <a:r>
              <a:rPr lang="en-IE" dirty="0"/>
              <a:t>:</a:t>
            </a:r>
          </a:p>
          <a:p>
            <a:endParaRPr lang="en-I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nl-NL" dirty="0"/>
              <a:t>| </a:t>
            </a:r>
            <a:fld id="{8A00CA90-1673-4C5D-B289-DA0BFE9501DF}" type="slidenum">
              <a:rPr lang="nl-NL" smtClean="0"/>
              <a:pPr>
                <a:defRPr/>
              </a:pPr>
              <a:t>36</a:t>
            </a:fld>
            <a:endParaRPr lang="nl-NL" dirty="0"/>
          </a:p>
        </p:txBody>
      </p:sp>
      <p:pic>
        <p:nvPicPr>
          <p:cNvPr id="942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95951" y="2699271"/>
            <a:ext cx="3314700" cy="39433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Rechthoek 6"/>
          <p:cNvSpPr/>
          <p:nvPr/>
        </p:nvSpPr>
        <p:spPr bwMode="auto">
          <a:xfrm>
            <a:off x="2540880" y="5435687"/>
            <a:ext cx="524841" cy="178304"/>
          </a:xfrm>
          <a:prstGeom prst="rect">
            <a:avLst/>
          </a:prstGeom>
          <a:solidFill>
            <a:srgbClr val="FF8800">
              <a:alpha val="3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en-IE"/>
          </a:p>
        </p:txBody>
      </p:sp>
      <p:sp>
        <p:nvSpPr>
          <p:cNvPr id="8" name="Rechthoek 7"/>
          <p:cNvSpPr/>
          <p:nvPr/>
        </p:nvSpPr>
        <p:spPr bwMode="auto">
          <a:xfrm>
            <a:off x="2576322" y="3046906"/>
            <a:ext cx="524841" cy="178304"/>
          </a:xfrm>
          <a:prstGeom prst="rect">
            <a:avLst/>
          </a:prstGeom>
          <a:solidFill>
            <a:srgbClr val="FF8800">
              <a:alpha val="3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en-IE"/>
          </a:p>
        </p:txBody>
      </p:sp>
      <p:pic>
        <p:nvPicPr>
          <p:cNvPr id="94213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982034" y="2760591"/>
            <a:ext cx="2886075" cy="17621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421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010526" y="4111699"/>
            <a:ext cx="2657475" cy="952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941377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/>
              <a:t>Programmeren in C#</a:t>
            </a:r>
            <a:endParaRPr lang="nl-BE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A62353-F7CD-46ED-8877-B27D0E33FCF8}" type="slidenum">
              <a:rPr lang="nl-BE" smtClean="0"/>
              <a:t>37</a:t>
            </a:fld>
            <a:endParaRPr lang="nl-BE"/>
          </a:p>
        </p:txBody>
      </p:sp>
      <p:sp>
        <p:nvSpPr>
          <p:cNvPr id="6" name="Rechthoek 5"/>
          <p:cNvSpPr/>
          <p:nvPr/>
        </p:nvSpPr>
        <p:spPr>
          <a:xfrm>
            <a:off x="1980104" y="193502"/>
            <a:ext cx="3899872" cy="244827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/>
              <a:t>Class Fiets</a:t>
            </a:r>
          </a:p>
        </p:txBody>
      </p:sp>
      <p:sp>
        <p:nvSpPr>
          <p:cNvPr id="7" name="Afgeronde rechthoek 6"/>
          <p:cNvSpPr/>
          <p:nvPr/>
        </p:nvSpPr>
        <p:spPr>
          <a:xfrm>
            <a:off x="6384032" y="2924944"/>
            <a:ext cx="2880320" cy="1512168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nl-BE" dirty="0">
                <a:solidFill>
                  <a:schemeClr val="tx1"/>
                </a:solidFill>
              </a:rPr>
              <a:t>fiets1</a:t>
            </a:r>
          </a:p>
        </p:txBody>
      </p:sp>
      <p:cxnSp>
        <p:nvCxnSpPr>
          <p:cNvPr id="9" name="Rechte verbindingslijn met pijl 8"/>
          <p:cNvCxnSpPr/>
          <p:nvPr/>
        </p:nvCxnSpPr>
        <p:spPr>
          <a:xfrm flipH="1" flipV="1">
            <a:off x="5375920" y="2664348"/>
            <a:ext cx="1008112" cy="7646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Afgeronde rechthoek 9"/>
          <p:cNvSpPr/>
          <p:nvPr/>
        </p:nvSpPr>
        <p:spPr>
          <a:xfrm>
            <a:off x="3240840" y="4021497"/>
            <a:ext cx="2880320" cy="1512168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nl-BE" dirty="0">
                <a:solidFill>
                  <a:schemeClr val="tx1"/>
                </a:solidFill>
              </a:rPr>
              <a:t>fiets2</a:t>
            </a:r>
          </a:p>
        </p:txBody>
      </p:sp>
      <p:sp>
        <p:nvSpPr>
          <p:cNvPr id="12" name="Tekstvak 11"/>
          <p:cNvSpPr txBox="1"/>
          <p:nvPr/>
        </p:nvSpPr>
        <p:spPr>
          <a:xfrm>
            <a:off x="3298080" y="4979750"/>
            <a:ext cx="41044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200" dirty="0"/>
              <a:t>private string </a:t>
            </a:r>
            <a:r>
              <a:rPr lang="nl-BE" sz="1200" dirty="0" err="1"/>
              <a:t>internenaam</a:t>
            </a:r>
            <a:r>
              <a:rPr lang="nl-BE" sz="1200" dirty="0"/>
              <a:t>: “Tim”</a:t>
            </a:r>
          </a:p>
          <a:p>
            <a:r>
              <a:rPr lang="nl-BE" sz="1200" dirty="0"/>
              <a:t>public </a:t>
            </a:r>
            <a:r>
              <a:rPr lang="nl-BE" sz="1200" dirty="0" err="1"/>
              <a:t>ToonNaam</a:t>
            </a:r>
            <a:r>
              <a:rPr lang="nl-BE" sz="1200" dirty="0"/>
              <a:t>()</a:t>
            </a:r>
          </a:p>
        </p:txBody>
      </p:sp>
      <p:sp>
        <p:nvSpPr>
          <p:cNvPr id="13" name="Tekstvak 12"/>
          <p:cNvSpPr txBox="1"/>
          <p:nvPr/>
        </p:nvSpPr>
        <p:spPr>
          <a:xfrm>
            <a:off x="6419536" y="3833336"/>
            <a:ext cx="41044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200" dirty="0"/>
              <a:t>private string </a:t>
            </a:r>
            <a:r>
              <a:rPr lang="nl-BE" sz="1200" dirty="0" err="1"/>
              <a:t>internenaam</a:t>
            </a:r>
            <a:r>
              <a:rPr lang="nl-BE" sz="1200" dirty="0"/>
              <a:t>: “Jos”</a:t>
            </a:r>
          </a:p>
          <a:p>
            <a:r>
              <a:rPr lang="nl-BE" sz="1200" dirty="0"/>
              <a:t>public </a:t>
            </a:r>
            <a:r>
              <a:rPr lang="nl-BE" sz="1200" dirty="0" err="1"/>
              <a:t>ToonNaam</a:t>
            </a:r>
            <a:r>
              <a:rPr lang="nl-BE" sz="1200" dirty="0"/>
              <a:t>()</a:t>
            </a:r>
          </a:p>
          <a:p>
            <a:endParaRPr lang="nl-BE" sz="1200" dirty="0"/>
          </a:p>
        </p:txBody>
      </p:sp>
      <p:cxnSp>
        <p:nvCxnSpPr>
          <p:cNvPr id="14" name="Rechte verbindingslijn met pijl 13"/>
          <p:cNvCxnSpPr/>
          <p:nvPr/>
        </p:nvCxnSpPr>
        <p:spPr>
          <a:xfrm flipV="1">
            <a:off x="3611128" y="2664349"/>
            <a:ext cx="0" cy="13571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kstvak 19"/>
          <p:cNvSpPr txBox="1"/>
          <p:nvPr/>
        </p:nvSpPr>
        <p:spPr>
          <a:xfrm rot="2255417" flipH="1">
            <a:off x="5167917" y="3372667"/>
            <a:ext cx="21396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200" dirty="0"/>
              <a:t>Instantie van</a:t>
            </a:r>
          </a:p>
        </p:txBody>
      </p:sp>
      <p:sp>
        <p:nvSpPr>
          <p:cNvPr id="21" name="Tekstvak 20"/>
          <p:cNvSpPr txBox="1"/>
          <p:nvPr/>
        </p:nvSpPr>
        <p:spPr>
          <a:xfrm rot="5400000" flipH="1">
            <a:off x="2673150" y="3882336"/>
            <a:ext cx="21396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200" dirty="0"/>
              <a:t>Instantie van</a:t>
            </a:r>
          </a:p>
        </p:txBody>
      </p:sp>
      <p:sp>
        <p:nvSpPr>
          <p:cNvPr id="22" name="Ovaal 21"/>
          <p:cNvSpPr/>
          <p:nvPr/>
        </p:nvSpPr>
        <p:spPr>
          <a:xfrm>
            <a:off x="2474940" y="1670040"/>
            <a:ext cx="3211952" cy="714589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l-BE" sz="1200" dirty="0" err="1">
                <a:solidFill>
                  <a:schemeClr val="tx1"/>
                </a:solidFill>
              </a:rPr>
              <a:t>Static</a:t>
            </a:r>
            <a:r>
              <a:rPr lang="nl-BE" sz="1200" dirty="0">
                <a:solidFill>
                  <a:schemeClr val="tx1"/>
                </a:solidFill>
              </a:rPr>
              <a:t> int </a:t>
            </a:r>
            <a:r>
              <a:rPr lang="nl-BE" sz="1200" dirty="0" err="1">
                <a:solidFill>
                  <a:schemeClr val="tx1"/>
                </a:solidFill>
              </a:rPr>
              <a:t>aantalFietsen</a:t>
            </a:r>
            <a:endParaRPr lang="nl-BE" sz="1200" dirty="0">
              <a:solidFill>
                <a:schemeClr val="tx1"/>
              </a:solidFill>
            </a:endParaRPr>
          </a:p>
          <a:p>
            <a:r>
              <a:rPr lang="nl-BE" sz="1200" dirty="0" err="1">
                <a:solidFill>
                  <a:schemeClr val="tx1"/>
                </a:solidFill>
              </a:rPr>
              <a:t>Static</a:t>
            </a:r>
            <a:r>
              <a:rPr lang="nl-BE" sz="1200" dirty="0">
                <a:solidFill>
                  <a:schemeClr val="tx1"/>
                </a:solidFill>
              </a:rPr>
              <a:t> Public </a:t>
            </a:r>
            <a:r>
              <a:rPr lang="nl-BE" sz="1200" dirty="0" err="1">
                <a:solidFill>
                  <a:schemeClr val="tx1"/>
                </a:solidFill>
              </a:rPr>
              <a:t>ToonAantalFietsen</a:t>
            </a:r>
            <a:r>
              <a:rPr lang="nl-BE" sz="1200" dirty="0">
                <a:solidFill>
                  <a:schemeClr val="tx1"/>
                </a:solidFill>
              </a:rPr>
              <a:t>()</a:t>
            </a:r>
          </a:p>
        </p:txBody>
      </p:sp>
      <p:sp>
        <p:nvSpPr>
          <p:cNvPr id="30" name="Vrije vorm 29"/>
          <p:cNvSpPr/>
          <p:nvPr/>
        </p:nvSpPr>
        <p:spPr>
          <a:xfrm>
            <a:off x="5675376" y="1959962"/>
            <a:ext cx="1564986" cy="991033"/>
          </a:xfrm>
          <a:custGeom>
            <a:avLst/>
            <a:gdLst>
              <a:gd name="connsiteX0" fmla="*/ 0 w 1529666"/>
              <a:gd name="connsiteY0" fmla="*/ 24287 h 1090036"/>
              <a:gd name="connsiteX1" fmla="*/ 1115568 w 1529666"/>
              <a:gd name="connsiteY1" fmla="*/ 124871 h 1090036"/>
              <a:gd name="connsiteX2" fmla="*/ 1490472 w 1529666"/>
              <a:gd name="connsiteY2" fmla="*/ 993551 h 1090036"/>
              <a:gd name="connsiteX3" fmla="*/ 1499616 w 1529666"/>
              <a:gd name="connsiteY3" fmla="*/ 1030127 h 1090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29666" h="1090036">
                <a:moveTo>
                  <a:pt x="0" y="24287"/>
                </a:moveTo>
                <a:cubicBezTo>
                  <a:pt x="433578" y="-6193"/>
                  <a:pt x="867156" y="-36673"/>
                  <a:pt x="1115568" y="124871"/>
                </a:cubicBezTo>
                <a:cubicBezTo>
                  <a:pt x="1363980" y="286415"/>
                  <a:pt x="1426464" y="842675"/>
                  <a:pt x="1490472" y="993551"/>
                </a:cubicBezTo>
                <a:cubicBezTo>
                  <a:pt x="1554480" y="1144427"/>
                  <a:pt x="1527048" y="1087277"/>
                  <a:pt x="1499616" y="1030127"/>
                </a:cubicBezTo>
              </a:path>
            </a:pathLst>
          </a:cu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31" name="Vrije vorm 30"/>
          <p:cNvSpPr/>
          <p:nvPr/>
        </p:nvSpPr>
        <p:spPr>
          <a:xfrm>
            <a:off x="2693720" y="2313432"/>
            <a:ext cx="540208" cy="2478024"/>
          </a:xfrm>
          <a:custGeom>
            <a:avLst/>
            <a:gdLst>
              <a:gd name="connsiteX0" fmla="*/ 448768 w 540208"/>
              <a:gd name="connsiteY0" fmla="*/ 0 h 2478024"/>
              <a:gd name="connsiteX1" fmla="*/ 712 w 540208"/>
              <a:gd name="connsiteY1" fmla="*/ 1179576 h 2478024"/>
              <a:gd name="connsiteX2" fmla="*/ 540208 w 540208"/>
              <a:gd name="connsiteY2" fmla="*/ 2478024 h 2478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40208" h="2478024">
                <a:moveTo>
                  <a:pt x="448768" y="0"/>
                </a:moveTo>
                <a:cubicBezTo>
                  <a:pt x="217120" y="383286"/>
                  <a:pt x="-14528" y="766572"/>
                  <a:pt x="712" y="1179576"/>
                </a:cubicBezTo>
                <a:cubicBezTo>
                  <a:pt x="15952" y="1592580"/>
                  <a:pt x="278080" y="2035302"/>
                  <a:pt x="540208" y="2478024"/>
                </a:cubicBezTo>
              </a:path>
            </a:pathLst>
          </a:cu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18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944223" y="165002"/>
            <a:ext cx="3858489" cy="235584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468929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Static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IE" dirty="0" err="1"/>
              <a:t>Wordt</a:t>
            </a:r>
            <a:r>
              <a:rPr lang="en-IE" dirty="0"/>
              <a:t>  </a:t>
            </a:r>
            <a:r>
              <a:rPr lang="en-IE" dirty="0" err="1"/>
              <a:t>ook</a:t>
            </a:r>
            <a:r>
              <a:rPr lang="en-IE" dirty="0"/>
              <a:t> </a:t>
            </a:r>
            <a:r>
              <a:rPr lang="en-IE" dirty="0" err="1"/>
              <a:t>gebruikt</a:t>
            </a:r>
            <a:r>
              <a:rPr lang="en-IE" dirty="0"/>
              <a:t> </a:t>
            </a:r>
            <a:r>
              <a:rPr lang="en-IE" dirty="0" err="1"/>
              <a:t>om</a:t>
            </a:r>
            <a:r>
              <a:rPr lang="en-IE" dirty="0"/>
              <a:t> method-libraries </a:t>
            </a:r>
            <a:r>
              <a:rPr lang="en-IE" dirty="0" err="1"/>
              <a:t>aan</a:t>
            </a:r>
            <a:r>
              <a:rPr lang="en-IE" dirty="0"/>
              <a:t> </a:t>
            </a:r>
            <a:r>
              <a:rPr lang="en-IE" dirty="0" err="1"/>
              <a:t>te</a:t>
            </a:r>
            <a:r>
              <a:rPr lang="en-IE" dirty="0"/>
              <a:t> </a:t>
            </a:r>
            <a:r>
              <a:rPr lang="en-IE" dirty="0" err="1"/>
              <a:t>maken</a:t>
            </a:r>
            <a:r>
              <a:rPr lang="en-IE" dirty="0"/>
              <a:t>.</a:t>
            </a:r>
          </a:p>
          <a:p>
            <a:endParaRPr lang="en-IE" dirty="0"/>
          </a:p>
          <a:p>
            <a:r>
              <a:rPr lang="en-IE" dirty="0" err="1"/>
              <a:t>Voorbeeld</a:t>
            </a:r>
            <a:r>
              <a:rPr lang="en-IE" dirty="0"/>
              <a:t>: Math-class van .NET</a:t>
            </a:r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r>
              <a:rPr lang="en-IE" dirty="0" err="1"/>
              <a:t>Indien</a:t>
            </a:r>
            <a:r>
              <a:rPr lang="en-IE" dirty="0"/>
              <a:t> Math </a:t>
            </a:r>
            <a:r>
              <a:rPr lang="en-IE" dirty="0" err="1"/>
              <a:t>geen</a:t>
            </a:r>
            <a:r>
              <a:rPr lang="en-IE" dirty="0"/>
              <a:t> static methods had:</a:t>
            </a:r>
          </a:p>
          <a:p>
            <a:endParaRPr lang="en-I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nl-NL" dirty="0"/>
              <a:t>| </a:t>
            </a:r>
            <a:fld id="{8A00CA90-1673-4C5D-B289-DA0BFE9501DF}" type="slidenum">
              <a:rPr lang="nl-NL" smtClean="0"/>
              <a:pPr>
                <a:defRPr/>
              </a:pPr>
              <a:t>38</a:t>
            </a:fld>
            <a:endParaRPr lang="nl-NL" dirty="0"/>
          </a:p>
        </p:txBody>
      </p:sp>
      <p:sp>
        <p:nvSpPr>
          <p:cNvPr id="5" name="Rechthoek 4"/>
          <p:cNvSpPr/>
          <p:nvPr/>
        </p:nvSpPr>
        <p:spPr>
          <a:xfrm>
            <a:off x="3851547" y="2480059"/>
            <a:ext cx="33970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E" dirty="0"/>
              <a:t> double result= </a:t>
            </a:r>
            <a:r>
              <a:rPr lang="en-IE" dirty="0" err="1"/>
              <a:t>Math.Pow</a:t>
            </a:r>
            <a:r>
              <a:rPr lang="en-IE" dirty="0"/>
              <a:t>(4, 2);</a:t>
            </a:r>
          </a:p>
        </p:txBody>
      </p:sp>
      <p:sp>
        <p:nvSpPr>
          <p:cNvPr id="6" name="Rechthoek 5"/>
          <p:cNvSpPr/>
          <p:nvPr/>
        </p:nvSpPr>
        <p:spPr bwMode="auto">
          <a:xfrm>
            <a:off x="5440908" y="2461232"/>
            <a:ext cx="4394579" cy="1362975"/>
          </a:xfrm>
          <a:prstGeom prst="rect">
            <a:avLst/>
          </a:prstGeom>
          <a:solidFill>
            <a:srgbClr val="FF8800">
              <a:alpha val="21961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b" anchorCtr="0" compatLnSpc="1">
            <a:prstTxWarp prst="textNoShape">
              <a:avLst/>
            </a:prstTxWarp>
          </a:bodyPr>
          <a:lstStyle/>
          <a:p>
            <a:pPr algn="r" eaLnBrk="0" hangingPunct="0"/>
            <a:r>
              <a:rPr lang="en-IE" dirty="0"/>
              <a:t>We </a:t>
            </a:r>
            <a:r>
              <a:rPr lang="en-IE" dirty="0" err="1"/>
              <a:t>roepen</a:t>
            </a:r>
            <a:r>
              <a:rPr lang="en-IE" dirty="0"/>
              <a:t> </a:t>
            </a:r>
            <a:r>
              <a:rPr lang="en-IE" dirty="0" err="1"/>
              <a:t>Pow</a:t>
            </a:r>
            <a:r>
              <a:rPr lang="en-IE" dirty="0"/>
              <a:t>()-</a:t>
            </a:r>
            <a:r>
              <a:rPr lang="en-IE" dirty="0" err="1"/>
              <a:t>methode</a:t>
            </a:r>
            <a:r>
              <a:rPr lang="en-IE" dirty="0"/>
              <a:t> </a:t>
            </a:r>
            <a:r>
              <a:rPr lang="en-IE" dirty="0" err="1"/>
              <a:t>rechtstreek</a:t>
            </a:r>
            <a:r>
              <a:rPr lang="en-IE" dirty="0"/>
              <a:t> op static </a:t>
            </a:r>
            <a:r>
              <a:rPr lang="en-IE" dirty="0" err="1"/>
              <a:t>klasse</a:t>
            </a:r>
            <a:r>
              <a:rPr lang="en-IE" dirty="0"/>
              <a:t> </a:t>
            </a:r>
            <a:r>
              <a:rPr lang="en-IE" dirty="0" err="1"/>
              <a:t>aan</a:t>
            </a:r>
            <a:endParaRPr lang="en-IE" dirty="0"/>
          </a:p>
        </p:txBody>
      </p:sp>
      <p:sp>
        <p:nvSpPr>
          <p:cNvPr id="8" name="Tekstvak 7"/>
          <p:cNvSpPr txBox="1"/>
          <p:nvPr/>
        </p:nvSpPr>
        <p:spPr>
          <a:xfrm>
            <a:off x="7410262" y="4681911"/>
            <a:ext cx="1364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>
                <a:solidFill>
                  <a:srgbClr val="FF0000"/>
                </a:solidFill>
              </a:rPr>
              <a:t>MAG NIET!</a:t>
            </a:r>
          </a:p>
        </p:txBody>
      </p:sp>
      <p:sp>
        <p:nvSpPr>
          <p:cNvPr id="9" name="Rechthoek 8"/>
          <p:cNvSpPr/>
          <p:nvPr/>
        </p:nvSpPr>
        <p:spPr>
          <a:xfrm>
            <a:off x="3073023" y="4811806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IE" dirty="0">
                <a:latin typeface="Courier"/>
              </a:rPr>
              <a:t>Math </a:t>
            </a:r>
            <a:r>
              <a:rPr lang="en-IE" dirty="0" err="1">
                <a:latin typeface="Courier"/>
              </a:rPr>
              <a:t>berekenaar</a:t>
            </a:r>
            <a:r>
              <a:rPr lang="en-IE" dirty="0">
                <a:latin typeface="Courier"/>
              </a:rPr>
              <a:t> = new Math();</a:t>
            </a:r>
          </a:p>
          <a:p>
            <a:r>
              <a:rPr lang="en-IE" dirty="0">
                <a:latin typeface="Courier"/>
              </a:rPr>
              <a:t>double result = </a:t>
            </a:r>
            <a:r>
              <a:rPr lang="en-IE" dirty="0" err="1">
                <a:latin typeface="Courier"/>
              </a:rPr>
              <a:t>berekenaar.Pow</a:t>
            </a:r>
            <a:r>
              <a:rPr lang="en-IE" dirty="0">
                <a:latin typeface="Courier"/>
              </a:rPr>
              <a:t>();</a:t>
            </a:r>
          </a:p>
        </p:txBody>
      </p:sp>
    </p:spTree>
    <p:extLst>
      <p:ext uri="{BB962C8B-B14F-4D97-AF65-F5344CB8AC3E}">
        <p14:creationId xmlns:p14="http://schemas.microsoft.com/office/powerpoint/2010/main" val="1643625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/>
      <p:bldP spid="9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err="1"/>
              <a:t>Eigenhulp-methoden</a:t>
            </a:r>
            <a:r>
              <a:rPr lang="en-IE" dirty="0"/>
              <a:t> </a:t>
            </a:r>
            <a:r>
              <a:rPr lang="en-IE" dirty="0" err="1"/>
              <a:t>maken</a:t>
            </a:r>
            <a:r>
              <a:rPr lang="en-IE" dirty="0"/>
              <a:t>?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IE" dirty="0" err="1"/>
              <a:t>Maak</a:t>
            </a:r>
            <a:r>
              <a:rPr lang="en-IE" dirty="0"/>
              <a:t> file met </a:t>
            </a:r>
            <a:r>
              <a:rPr lang="en-IE" dirty="0" err="1"/>
              <a:t>hulpmethoden</a:t>
            </a:r>
            <a:r>
              <a:rPr lang="en-IE" dirty="0"/>
              <a:t>:</a:t>
            </a:r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r>
              <a:rPr lang="en-IE" dirty="0" err="1"/>
              <a:t>Gebruik</a:t>
            </a:r>
            <a:r>
              <a:rPr lang="en-IE" dirty="0"/>
              <a:t> van </a:t>
            </a:r>
            <a:r>
              <a:rPr lang="en-IE" dirty="0" err="1"/>
              <a:t>hulpmethoden</a:t>
            </a:r>
            <a:r>
              <a:rPr lang="en-IE" dirty="0"/>
              <a:t> elders:</a:t>
            </a:r>
          </a:p>
          <a:p>
            <a:endParaRPr lang="en-IE" dirty="0"/>
          </a:p>
          <a:p>
            <a:endParaRPr lang="en-IE" dirty="0"/>
          </a:p>
          <a:p>
            <a:pPr lvl="1"/>
            <a:r>
              <a:rPr lang="en-IE" dirty="0" err="1"/>
              <a:t>Opmerking</a:t>
            </a:r>
            <a:r>
              <a:rPr lang="en-IE" dirty="0"/>
              <a:t>: let op namespace!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nl-NL" dirty="0"/>
              <a:t>| </a:t>
            </a:r>
            <a:fld id="{8A00CA90-1673-4C5D-B289-DA0BFE9501DF}" type="slidenum">
              <a:rPr lang="nl-NL" smtClean="0"/>
              <a:pPr>
                <a:defRPr/>
              </a:pPr>
              <a:t>39</a:t>
            </a:fld>
            <a:endParaRPr lang="nl-NL" dirty="0"/>
          </a:p>
        </p:txBody>
      </p:sp>
      <p:pic>
        <p:nvPicPr>
          <p:cNvPr id="931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48593" y="1760703"/>
            <a:ext cx="4248150" cy="2381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318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353441" y="4717861"/>
            <a:ext cx="6111558" cy="5774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293712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/>
              <a:t>Default constructor</a:t>
            </a:r>
          </a:p>
        </p:txBody>
      </p:sp>
      <p:sp>
        <p:nvSpPr>
          <p:cNvPr id="151555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IE" dirty="0" err="1"/>
              <a:t>Indien</a:t>
            </a:r>
            <a:r>
              <a:rPr lang="en-IE" dirty="0"/>
              <a:t> </a:t>
            </a:r>
            <a:r>
              <a:rPr lang="en-IE" dirty="0" err="1"/>
              <a:t>je</a:t>
            </a:r>
            <a:r>
              <a:rPr lang="en-IE" dirty="0"/>
              <a:t> </a:t>
            </a:r>
            <a:r>
              <a:rPr lang="en-IE" dirty="0" err="1"/>
              <a:t>geen</a:t>
            </a:r>
            <a:r>
              <a:rPr lang="en-IE" dirty="0"/>
              <a:t> constructor </a:t>
            </a:r>
            <a:r>
              <a:rPr lang="en-IE" dirty="0" err="1"/>
              <a:t>definieert</a:t>
            </a:r>
            <a:r>
              <a:rPr lang="en-IE" dirty="0"/>
              <a:t> </a:t>
            </a:r>
            <a:r>
              <a:rPr lang="en-IE" dirty="0" err="1"/>
              <a:t>dan</a:t>
            </a:r>
            <a:r>
              <a:rPr lang="en-IE" dirty="0"/>
              <a:t> </a:t>
            </a:r>
            <a:r>
              <a:rPr lang="en-IE" dirty="0" err="1"/>
              <a:t>maakt</a:t>
            </a:r>
            <a:r>
              <a:rPr lang="en-IE" dirty="0"/>
              <a:t> .NET compiler </a:t>
            </a:r>
            <a:r>
              <a:rPr lang="en-IE" dirty="0" err="1"/>
              <a:t>er</a:t>
            </a:r>
            <a:r>
              <a:rPr lang="en-IE" dirty="0"/>
              <a:t> </a:t>
            </a:r>
            <a:r>
              <a:rPr lang="en-IE" dirty="0" err="1"/>
              <a:t>een</a:t>
            </a:r>
            <a:r>
              <a:rPr lang="en-IE" dirty="0"/>
              <a:t> </a:t>
            </a:r>
            <a:r>
              <a:rPr lang="en-IE" dirty="0" err="1"/>
              <a:t>voor</a:t>
            </a:r>
            <a:r>
              <a:rPr lang="en-IE" dirty="0"/>
              <a:t> </a:t>
            </a:r>
            <a:r>
              <a:rPr lang="en-IE" dirty="0" err="1"/>
              <a:t>jou</a:t>
            </a:r>
            <a:r>
              <a:rPr lang="en-IE" dirty="0"/>
              <a:t> = </a:t>
            </a:r>
            <a:r>
              <a:rPr lang="en-IE" b="1" u="sng" dirty="0"/>
              <a:t>default constructor</a:t>
            </a:r>
          </a:p>
          <a:p>
            <a:endParaRPr lang="en-IE" b="1" u="sng" dirty="0"/>
          </a:p>
          <a:p>
            <a:endParaRPr lang="en-IE" b="1" u="sng" dirty="0"/>
          </a:p>
          <a:p>
            <a:r>
              <a:rPr lang="en-IE" dirty="0"/>
              <a:t>Compiler </a:t>
            </a:r>
            <a:r>
              <a:rPr lang="en-IE" dirty="0" err="1"/>
              <a:t>voegt</a:t>
            </a:r>
            <a:r>
              <a:rPr lang="en-IE" dirty="0"/>
              <a:t> </a:t>
            </a:r>
            <a:r>
              <a:rPr lang="en-IE" dirty="0" err="1"/>
              <a:t>volgende</a:t>
            </a:r>
            <a:r>
              <a:rPr lang="en-IE" dirty="0"/>
              <a:t> (</a:t>
            </a:r>
            <a:r>
              <a:rPr lang="en-IE" dirty="0" err="1"/>
              <a:t>onzichtbare</a:t>
            </a:r>
            <a:r>
              <a:rPr lang="en-IE" dirty="0"/>
              <a:t>) code </a:t>
            </a:r>
            <a:r>
              <a:rPr lang="en-IE" dirty="0" err="1"/>
              <a:t>aan</a:t>
            </a:r>
            <a:r>
              <a:rPr lang="en-IE" dirty="0"/>
              <a:t> </a:t>
            </a:r>
            <a:r>
              <a:rPr lang="en-IE" dirty="0" err="1"/>
              <a:t>klasse</a:t>
            </a:r>
            <a:r>
              <a:rPr lang="en-IE" dirty="0"/>
              <a:t> toe</a:t>
            </a:r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pPr>
              <a:buFont typeface="Times" pitchFamily="18" charset="0"/>
              <a:buNone/>
            </a:pPr>
            <a:r>
              <a:rPr lang="en-IE" dirty="0"/>
              <a:t> (</a:t>
            </a:r>
            <a:r>
              <a:rPr lang="en-IE" dirty="0" err="1"/>
              <a:t>merk</a:t>
            </a:r>
            <a:r>
              <a:rPr lang="en-IE" dirty="0"/>
              <a:t> public keyword op)</a:t>
            </a:r>
          </a:p>
          <a:p>
            <a:endParaRPr lang="en-I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| </a:t>
            </a:r>
            <a:fld id="{D558D50F-6DDB-4634-AB69-FD951B945D3C}" type="slidenum">
              <a:rPr kumimoji="0" lang="nl-NL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nl-NL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151557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56736" y="3910275"/>
            <a:ext cx="2886075" cy="1257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47613030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5A38DE1-086B-4AEC-9CD0-73254702B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Random vaak </a:t>
            </a:r>
            <a:r>
              <a:rPr lang="nl-BE" dirty="0" err="1"/>
              <a:t>static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081B0FB-AB37-4BAA-AF7C-ADFDC26CE2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En daarom maken dus we meeste onze Random </a:t>
            </a:r>
            <a:r>
              <a:rPr lang="nl-BE" dirty="0" err="1"/>
              <a:t>static</a:t>
            </a:r>
            <a:r>
              <a:rPr lang="nl-BE" dirty="0"/>
              <a:t> in een klasse:</a:t>
            </a:r>
          </a:p>
          <a:p>
            <a:r>
              <a:rPr lang="nl-BE" dirty="0"/>
              <a:t>RESULTAAT ZONDER STATIC: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5F2B854E-70DD-43BA-98AA-2D8A8D710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© ap| </a:t>
            </a:r>
            <a:fld id="{8A00CA90-1673-4C5D-B289-DA0BFE9501DF}" type="slidenum">
              <a:rPr lang="nl-NL" smtClean="0"/>
              <a:pPr>
                <a:defRPr/>
              </a:pPr>
              <a:t>40</a:t>
            </a:fld>
            <a:endParaRPr lang="nl-NL" dirty="0"/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46E5E0D1-92D8-474B-A021-A14ADE7F5FE3}"/>
              </a:ext>
            </a:extLst>
          </p:cNvPr>
          <p:cNvSpPr/>
          <p:nvPr/>
        </p:nvSpPr>
        <p:spPr>
          <a:xfrm>
            <a:off x="895563" y="2334975"/>
            <a:ext cx="79248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dirty="0">
                <a:solidFill>
                  <a:srgbClr val="2B91AF"/>
                </a:solidFill>
                <a:latin typeface="Consolas" panose="020B0609020204030204" pitchFamily="49" charset="0"/>
              </a:rPr>
              <a:t>Dobbelsteen</a:t>
            </a:r>
            <a:endParaRPr lang="nl-BE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	private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Random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prng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Random();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Rol()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prng.Next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(1,7);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nl-BE" dirty="0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972F64A5-41D1-45B1-93F5-B306DEE5578D}"/>
              </a:ext>
            </a:extLst>
          </p:cNvPr>
          <p:cNvSpPr/>
          <p:nvPr/>
        </p:nvSpPr>
        <p:spPr>
          <a:xfrm>
            <a:off x="-75344" y="5201106"/>
            <a:ext cx="944537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n-NO" dirty="0">
                <a:solidFill>
                  <a:srgbClr val="000000"/>
                </a:solidFill>
                <a:latin typeface="Consolas" panose="020B0609020204030204" pitchFamily="49" charset="0"/>
              </a:rPr>
              <a:t> 	     </a:t>
            </a:r>
            <a:r>
              <a:rPr lang="nn-NO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nn-NO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nn-NO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nn-NO" dirty="0">
                <a:solidFill>
                  <a:srgbClr val="000000"/>
                </a:solidFill>
                <a:latin typeface="Consolas" panose="020B0609020204030204" pitchFamily="49" charset="0"/>
              </a:rPr>
              <a:t> i = 0; i &lt; 10; i++)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        {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nl-BE" dirty="0">
                <a:solidFill>
                  <a:srgbClr val="A31515"/>
                </a:solidFill>
                <a:latin typeface="Consolas" panose="020B0609020204030204" pitchFamily="49" charset="0"/>
              </a:rPr>
              <a:t>$"R: 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r.Rol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()}</a:t>
            </a:r>
            <a:r>
              <a:rPr lang="nl-BE" dirty="0">
                <a:solidFill>
                  <a:srgbClr val="A31515"/>
                </a:solidFill>
                <a:latin typeface="Consolas" panose="020B0609020204030204" pitchFamily="49" charset="0"/>
              </a:rPr>
              <a:t> S: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{s.Rol()}</a:t>
            </a:r>
            <a:r>
              <a:rPr lang="nl-BE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        }</a:t>
            </a:r>
            <a:endParaRPr lang="nl-BE" dirty="0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B7D5D7C7-86A3-45D2-A61C-A02FE6446F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4320" y="140494"/>
            <a:ext cx="2552700" cy="6486525"/>
          </a:xfrm>
          <a:prstGeom prst="rect">
            <a:avLst/>
          </a:prstGeom>
        </p:spPr>
      </p:pic>
      <p:pic>
        <p:nvPicPr>
          <p:cNvPr id="1026" name="Picture 2" descr="Image result for sad smiley">
            <a:extLst>
              <a:ext uri="{FF2B5EF4-FFF2-40B4-BE49-F238E27FC236}">
                <a16:creationId xmlns:a16="http://schemas.microsoft.com/office/drawing/2014/main" id="{52781643-5173-4203-9E67-1D47DE7EFC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677" y="2606734"/>
            <a:ext cx="1905000" cy="2000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285067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hoek 4">
            <a:extLst>
              <a:ext uri="{FF2B5EF4-FFF2-40B4-BE49-F238E27FC236}">
                <a16:creationId xmlns:a16="http://schemas.microsoft.com/office/drawing/2014/main" id="{1F32F6CD-3F54-4F23-A669-59E967C9D591}"/>
              </a:ext>
            </a:extLst>
          </p:cNvPr>
          <p:cNvSpPr/>
          <p:nvPr/>
        </p:nvSpPr>
        <p:spPr bwMode="auto">
          <a:xfrm>
            <a:off x="1767155" y="2851079"/>
            <a:ext cx="1145569" cy="446925"/>
          </a:xfrm>
          <a:prstGeom prst="rect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B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5A38DE1-086B-4AEC-9CD0-73254702B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Random vaak </a:t>
            </a:r>
            <a:r>
              <a:rPr lang="nl-BE" dirty="0" err="1"/>
              <a:t>static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081B0FB-AB37-4BAA-AF7C-ADFDC26CE2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En daarom maken dus we meeste onze Random </a:t>
            </a:r>
            <a:r>
              <a:rPr lang="nl-BE" dirty="0" err="1"/>
              <a:t>static</a:t>
            </a:r>
            <a:r>
              <a:rPr lang="nl-BE" dirty="0"/>
              <a:t> in een klasse:</a:t>
            </a:r>
          </a:p>
          <a:p>
            <a:r>
              <a:rPr lang="nl-BE" dirty="0"/>
              <a:t>RESULTAAT </a:t>
            </a:r>
            <a:r>
              <a:rPr lang="nl-BE" b="1" u="sng" dirty="0"/>
              <a:t>MET</a:t>
            </a:r>
            <a:r>
              <a:rPr lang="nl-BE" dirty="0"/>
              <a:t> STATIC: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5F2B854E-70DD-43BA-98AA-2D8A8D710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© ap| </a:t>
            </a:r>
            <a:fld id="{8A00CA90-1673-4C5D-B289-DA0BFE9501DF}" type="slidenum">
              <a:rPr lang="nl-NL" smtClean="0"/>
              <a:pPr>
                <a:defRPr/>
              </a:pPr>
              <a:t>41</a:t>
            </a:fld>
            <a:endParaRPr lang="nl-NL" dirty="0"/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46E5E0D1-92D8-474B-A021-A14ADE7F5FE3}"/>
              </a:ext>
            </a:extLst>
          </p:cNvPr>
          <p:cNvSpPr/>
          <p:nvPr/>
        </p:nvSpPr>
        <p:spPr>
          <a:xfrm>
            <a:off x="895563" y="2334975"/>
            <a:ext cx="79248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dirty="0">
                <a:solidFill>
                  <a:srgbClr val="2B91AF"/>
                </a:solidFill>
                <a:latin typeface="Consolas" panose="020B0609020204030204" pitchFamily="49" charset="0"/>
              </a:rPr>
              <a:t>Dobbelsteen</a:t>
            </a:r>
            <a:endParaRPr lang="nl-BE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	 static private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Random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prng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Random();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Rol()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prng.Next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(1,7);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nl-BE" dirty="0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972F64A5-41D1-45B1-93F5-B306DEE5578D}"/>
              </a:ext>
            </a:extLst>
          </p:cNvPr>
          <p:cNvSpPr/>
          <p:nvPr/>
        </p:nvSpPr>
        <p:spPr>
          <a:xfrm>
            <a:off x="-75344" y="5201106"/>
            <a:ext cx="944537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n-NO" dirty="0">
                <a:solidFill>
                  <a:srgbClr val="000000"/>
                </a:solidFill>
                <a:latin typeface="Consolas" panose="020B0609020204030204" pitchFamily="49" charset="0"/>
              </a:rPr>
              <a:t> 	     </a:t>
            </a:r>
            <a:r>
              <a:rPr lang="nn-NO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nn-NO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nn-NO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nn-NO" dirty="0">
                <a:solidFill>
                  <a:srgbClr val="000000"/>
                </a:solidFill>
                <a:latin typeface="Consolas" panose="020B0609020204030204" pitchFamily="49" charset="0"/>
              </a:rPr>
              <a:t> i = 0; i &lt; 10; i++)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        {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nl-BE" dirty="0">
                <a:solidFill>
                  <a:srgbClr val="A31515"/>
                </a:solidFill>
                <a:latin typeface="Consolas" panose="020B0609020204030204" pitchFamily="49" charset="0"/>
              </a:rPr>
              <a:t>$"R: 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r.Rol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()}</a:t>
            </a:r>
            <a:r>
              <a:rPr lang="nl-BE" dirty="0">
                <a:solidFill>
                  <a:srgbClr val="A31515"/>
                </a:solidFill>
                <a:latin typeface="Consolas" panose="020B0609020204030204" pitchFamily="49" charset="0"/>
              </a:rPr>
              <a:t> S: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{s.Rol()}</a:t>
            </a:r>
            <a:r>
              <a:rPr lang="nl-BE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        }</a:t>
            </a:r>
            <a:endParaRPr lang="nl-BE" dirty="0"/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B0E6E91C-89EE-48A9-8D85-6E22CDB7CE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7140" y="287338"/>
            <a:ext cx="2447925" cy="6496050"/>
          </a:xfrm>
          <a:prstGeom prst="rect">
            <a:avLst/>
          </a:prstGeom>
        </p:spPr>
      </p:pic>
      <p:pic>
        <p:nvPicPr>
          <p:cNvPr id="2050" name="Picture 2" descr="Image result for happy smiley">
            <a:extLst>
              <a:ext uri="{FF2B5EF4-FFF2-40B4-BE49-F238E27FC236}">
                <a16:creationId xmlns:a16="http://schemas.microsoft.com/office/drawing/2014/main" id="{3BBB498B-AF7C-409F-BE3D-C82E73737C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5397" y="3292183"/>
            <a:ext cx="2421073" cy="2421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815337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Nog een voorbeeld</a:t>
            </a:r>
          </a:p>
        </p:txBody>
      </p:sp>
      <p:sp>
        <p:nvSpPr>
          <p:cNvPr id="6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695400" y="1136811"/>
            <a:ext cx="4104456" cy="4862870"/>
          </a:xfrm>
          <a:prstGeom prst="rect">
            <a:avLst/>
          </a:prstGeom>
          <a:solidFill>
            <a:srgbClr val="FAFA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71415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endParaRPr lang="nl-BE" altLang="nl-BE" sz="1000" dirty="0">
              <a:latin typeface="Courier"/>
            </a:endParaRP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nl-BE" altLang="nl-BE" sz="1000" dirty="0">
                <a:latin typeface="Courier"/>
                <a:cs typeface="Courier New" panose="02070309020205020404" pitchFamily="49" charset="0"/>
              </a:rPr>
              <a:t>class </a:t>
            </a:r>
            <a:r>
              <a:rPr lang="nl-BE" altLang="nl-BE" sz="1000" dirty="0" err="1">
                <a:latin typeface="Courier"/>
                <a:cs typeface="Courier New" panose="02070309020205020404" pitchFamily="49" charset="0"/>
              </a:rPr>
              <a:t>Planet</a:t>
            </a:r>
            <a:endParaRPr lang="nl-BE" altLang="nl-BE" sz="1000" dirty="0">
              <a:latin typeface="Courier"/>
              <a:cs typeface="Courier New" panose="02070309020205020404" pitchFamily="49" charset="0"/>
            </a:endParaRP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nl-BE" altLang="nl-BE" sz="1000" dirty="0">
                <a:latin typeface="Courier"/>
                <a:cs typeface="Courier New" panose="02070309020205020404" pitchFamily="49" charset="0"/>
              </a:rPr>
              <a:t>{</a:t>
            </a:r>
          </a:p>
          <a:p>
            <a:pPr marL="400050" lvl="1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nl-BE" altLang="nl-BE" sz="1000" dirty="0">
                <a:latin typeface="Courier"/>
                <a:cs typeface="Courier New" panose="02070309020205020404" pitchFamily="49" charset="0"/>
              </a:rPr>
              <a:t>public int radius;</a:t>
            </a:r>
          </a:p>
          <a:p>
            <a:pPr marL="400050" lvl="1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nl-BE" altLang="nl-BE" sz="1000" dirty="0">
                <a:latin typeface="Courier"/>
                <a:cs typeface="Courier New" panose="02070309020205020404" pitchFamily="49" charset="0"/>
              </a:rPr>
              <a:t>public double </a:t>
            </a:r>
            <a:r>
              <a:rPr lang="nl-BE" altLang="nl-BE" sz="1000" dirty="0" err="1">
                <a:latin typeface="Courier"/>
                <a:cs typeface="Courier New" panose="02070309020205020404" pitchFamily="49" charset="0"/>
              </a:rPr>
              <a:t>gravity</a:t>
            </a:r>
            <a:r>
              <a:rPr lang="nl-BE" altLang="nl-BE" sz="1000" dirty="0">
                <a:latin typeface="Courier"/>
                <a:cs typeface="Courier New" panose="02070309020205020404" pitchFamily="49" charset="0"/>
              </a:rPr>
              <a:t>;</a:t>
            </a:r>
          </a:p>
          <a:p>
            <a:pPr marL="400050" lvl="1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nl-BE" altLang="nl-BE" sz="1000" dirty="0">
                <a:latin typeface="Courier"/>
                <a:cs typeface="Courier New" panose="02070309020205020404" pitchFamily="49" charset="0"/>
              </a:rPr>
              <a:t>private string name;</a:t>
            </a:r>
          </a:p>
          <a:p>
            <a:pPr marL="400050" lvl="1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nl-BE" altLang="nl-BE" sz="1000" dirty="0">
                <a:latin typeface="Courier"/>
                <a:cs typeface="Courier New" panose="02070309020205020404" pitchFamily="49" charset="0"/>
              </a:rPr>
              <a:t>private </a:t>
            </a:r>
            <a:r>
              <a:rPr lang="nl-BE" altLang="nl-BE" sz="1000" b="1" dirty="0" err="1">
                <a:latin typeface="Courier"/>
                <a:cs typeface="Courier New" panose="02070309020205020404" pitchFamily="49" charset="0"/>
              </a:rPr>
              <a:t>static</a:t>
            </a:r>
            <a:r>
              <a:rPr lang="nl-BE" altLang="nl-BE" sz="1000" dirty="0">
                <a:latin typeface="Courier"/>
                <a:cs typeface="Courier New" panose="02070309020205020404" pitchFamily="49" charset="0"/>
              </a:rPr>
              <a:t> int </a:t>
            </a:r>
            <a:r>
              <a:rPr lang="nl-BE" altLang="nl-BE" sz="1000" dirty="0" err="1">
                <a:latin typeface="Courier"/>
                <a:cs typeface="Courier New" panose="02070309020205020404" pitchFamily="49" charset="0"/>
              </a:rPr>
              <a:t>count</a:t>
            </a:r>
            <a:r>
              <a:rPr lang="nl-BE" altLang="nl-BE" sz="1000" dirty="0">
                <a:latin typeface="Courier"/>
                <a:cs typeface="Courier New" panose="02070309020205020404" pitchFamily="49" charset="0"/>
              </a:rPr>
              <a:t>;</a:t>
            </a:r>
          </a:p>
          <a:p>
            <a:pPr marL="400050" lvl="1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nl-BE" altLang="nl-BE" sz="1000" dirty="0">
                <a:latin typeface="Courier"/>
                <a:cs typeface="Courier New" panose="02070309020205020404" pitchFamily="49" charset="0"/>
              </a:rPr>
              <a:t> </a:t>
            </a:r>
          </a:p>
          <a:p>
            <a:pPr marL="400050" lvl="1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nl-BE" altLang="nl-BE" sz="1000" dirty="0">
                <a:latin typeface="Courier"/>
                <a:cs typeface="Courier New" panose="02070309020205020404" pitchFamily="49" charset="0"/>
              </a:rPr>
              <a:t>// A </a:t>
            </a:r>
            <a:r>
              <a:rPr lang="nl-BE" altLang="nl-BE" sz="1000" dirty="0" err="1">
                <a:latin typeface="Courier"/>
                <a:cs typeface="Courier New" panose="02070309020205020404" pitchFamily="49" charset="0"/>
              </a:rPr>
              <a:t>Constructor</a:t>
            </a:r>
            <a:endParaRPr lang="nl-BE" altLang="nl-BE" sz="1000" dirty="0">
              <a:latin typeface="Courier"/>
              <a:cs typeface="Courier New" panose="02070309020205020404" pitchFamily="49" charset="0"/>
            </a:endParaRPr>
          </a:p>
          <a:p>
            <a:pPr marL="400050" lvl="1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nl-BE" altLang="nl-BE" sz="1000" dirty="0">
                <a:latin typeface="Courier"/>
                <a:cs typeface="Courier New" panose="02070309020205020404" pitchFamily="49" charset="0"/>
              </a:rPr>
              <a:t>public </a:t>
            </a:r>
            <a:r>
              <a:rPr lang="nl-BE" altLang="nl-BE" sz="1000" dirty="0" err="1">
                <a:latin typeface="Courier"/>
                <a:cs typeface="Courier New" panose="02070309020205020404" pitchFamily="49" charset="0"/>
              </a:rPr>
              <a:t>Planet</a:t>
            </a:r>
            <a:r>
              <a:rPr lang="nl-BE" altLang="nl-BE" sz="1000" dirty="0">
                <a:latin typeface="Courier"/>
                <a:cs typeface="Courier New" panose="02070309020205020404" pitchFamily="49" charset="0"/>
              </a:rPr>
              <a:t>(int r, double g, string n)</a:t>
            </a:r>
          </a:p>
          <a:p>
            <a:pPr marL="400050" lvl="1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nl-BE" altLang="nl-BE" sz="1000" dirty="0">
                <a:latin typeface="Courier"/>
                <a:cs typeface="Courier New" panose="02070309020205020404" pitchFamily="49" charset="0"/>
              </a:rPr>
              <a:t>{</a:t>
            </a:r>
          </a:p>
          <a:p>
            <a:pPr marL="400050" lvl="1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nl-BE" altLang="nl-BE" sz="1000" dirty="0">
                <a:latin typeface="Courier"/>
                <a:cs typeface="Courier New" panose="02070309020205020404" pitchFamily="49" charset="0"/>
              </a:rPr>
              <a:t>   radius = r;</a:t>
            </a:r>
          </a:p>
          <a:p>
            <a:pPr marL="400050" lvl="1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nl-BE" altLang="nl-BE" sz="1000" dirty="0">
                <a:latin typeface="Courier"/>
                <a:cs typeface="Courier New" panose="02070309020205020404" pitchFamily="49" charset="0"/>
              </a:rPr>
              <a:t>   </a:t>
            </a:r>
            <a:r>
              <a:rPr lang="nl-BE" altLang="nl-BE" sz="1000" dirty="0" err="1">
                <a:latin typeface="Courier"/>
                <a:cs typeface="Courier New" panose="02070309020205020404" pitchFamily="49" charset="0"/>
              </a:rPr>
              <a:t>gravity</a:t>
            </a:r>
            <a:r>
              <a:rPr lang="nl-BE" altLang="nl-BE" sz="1000" dirty="0">
                <a:latin typeface="Courier"/>
                <a:cs typeface="Courier New" panose="02070309020205020404" pitchFamily="49" charset="0"/>
              </a:rPr>
              <a:t> = g;</a:t>
            </a:r>
          </a:p>
          <a:p>
            <a:pPr marL="400050" lvl="1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nl-BE" altLang="nl-BE" sz="1000" dirty="0">
                <a:latin typeface="Courier"/>
                <a:cs typeface="Courier New" panose="02070309020205020404" pitchFamily="49" charset="0"/>
              </a:rPr>
              <a:t>   name = n;</a:t>
            </a:r>
          </a:p>
          <a:p>
            <a:pPr marL="400050" lvl="1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nl-BE" altLang="nl-BE" sz="1000" dirty="0">
                <a:latin typeface="Courier"/>
                <a:cs typeface="Courier New" panose="02070309020205020404" pitchFamily="49" charset="0"/>
              </a:rPr>
              <a:t> </a:t>
            </a:r>
          </a:p>
          <a:p>
            <a:pPr marL="400050" lvl="1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nl-BE" altLang="nl-BE" sz="1000" dirty="0">
                <a:latin typeface="Courier"/>
                <a:cs typeface="Courier New" panose="02070309020205020404" pitchFamily="49" charset="0"/>
              </a:rPr>
              <a:t>   </a:t>
            </a:r>
            <a:r>
              <a:rPr lang="nl-BE" altLang="nl-BE" sz="1000" dirty="0" err="1">
                <a:latin typeface="Courier"/>
                <a:cs typeface="Courier New" panose="02070309020205020404" pitchFamily="49" charset="0"/>
              </a:rPr>
              <a:t>count</a:t>
            </a:r>
            <a:r>
              <a:rPr lang="nl-BE" altLang="nl-BE" sz="1000" dirty="0">
                <a:latin typeface="Courier"/>
                <a:cs typeface="Courier New" panose="02070309020205020404" pitchFamily="49" charset="0"/>
              </a:rPr>
              <a:t>++;</a:t>
            </a:r>
          </a:p>
          <a:p>
            <a:pPr marL="400050" lvl="1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nl-BE" altLang="nl-BE" sz="1000" dirty="0">
                <a:latin typeface="Courier"/>
                <a:cs typeface="Courier New" panose="02070309020205020404" pitchFamily="49" charset="0"/>
              </a:rPr>
              <a:t>}</a:t>
            </a:r>
          </a:p>
          <a:p>
            <a:pPr marL="400050" lvl="1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nl-BE" altLang="nl-BE" sz="1000" dirty="0">
                <a:latin typeface="Courier"/>
                <a:cs typeface="Courier New" panose="02070309020205020404" pitchFamily="49" charset="0"/>
              </a:rPr>
              <a:t> </a:t>
            </a:r>
          </a:p>
          <a:p>
            <a:pPr marL="400050" lvl="1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nl-BE" altLang="nl-BE" sz="1000" dirty="0">
                <a:latin typeface="Courier"/>
                <a:cs typeface="Courier New" panose="02070309020205020404" pitchFamily="49" charset="0"/>
              </a:rPr>
              <a:t>//Return </a:t>
            </a:r>
            <a:r>
              <a:rPr lang="nl-BE" altLang="nl-BE" sz="1000" dirty="0" err="1">
                <a:latin typeface="Courier"/>
                <a:cs typeface="Courier New" panose="02070309020205020404" pitchFamily="49" charset="0"/>
              </a:rPr>
              <a:t>the</a:t>
            </a:r>
            <a:r>
              <a:rPr lang="nl-BE" altLang="nl-BE" sz="1000" dirty="0">
                <a:latin typeface="Courier"/>
                <a:cs typeface="Courier New" panose="02070309020205020404" pitchFamily="49" charset="0"/>
              </a:rPr>
              <a:t> </a:t>
            </a:r>
            <a:r>
              <a:rPr lang="nl-BE" altLang="nl-BE" sz="1000" dirty="0" err="1">
                <a:latin typeface="Courier"/>
                <a:cs typeface="Courier New" panose="02070309020205020404" pitchFamily="49" charset="0"/>
              </a:rPr>
              <a:t>object's</a:t>
            </a:r>
            <a:r>
              <a:rPr lang="nl-BE" altLang="nl-BE" sz="1000" dirty="0">
                <a:latin typeface="Courier"/>
                <a:cs typeface="Courier New" panose="02070309020205020404" pitchFamily="49" charset="0"/>
              </a:rPr>
              <a:t> name!</a:t>
            </a:r>
          </a:p>
          <a:p>
            <a:pPr marL="400050" lvl="1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nl-BE" altLang="nl-BE" sz="1000" dirty="0">
                <a:latin typeface="Courier"/>
                <a:cs typeface="Courier New" panose="02070309020205020404" pitchFamily="49" charset="0"/>
              </a:rPr>
              <a:t>public string </a:t>
            </a:r>
            <a:r>
              <a:rPr lang="nl-BE" altLang="nl-BE" sz="1000" dirty="0" err="1">
                <a:latin typeface="Courier"/>
                <a:cs typeface="Courier New" panose="02070309020205020404" pitchFamily="49" charset="0"/>
              </a:rPr>
              <a:t>GetName</a:t>
            </a:r>
            <a:r>
              <a:rPr lang="nl-BE" altLang="nl-BE" sz="1000" dirty="0">
                <a:latin typeface="Courier"/>
                <a:cs typeface="Courier New" panose="02070309020205020404" pitchFamily="49" charset="0"/>
              </a:rPr>
              <a:t>()</a:t>
            </a:r>
          </a:p>
          <a:p>
            <a:pPr marL="400050" lvl="1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nl-BE" altLang="nl-BE" sz="1000" dirty="0">
                <a:latin typeface="Courier"/>
                <a:cs typeface="Courier New" panose="02070309020205020404" pitchFamily="49" charset="0"/>
              </a:rPr>
              <a:t>{</a:t>
            </a:r>
          </a:p>
          <a:p>
            <a:pPr marL="400050" lvl="1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nl-BE" altLang="nl-BE" sz="1000" dirty="0">
                <a:latin typeface="Courier"/>
                <a:cs typeface="Courier New" panose="02070309020205020404" pitchFamily="49" charset="0"/>
              </a:rPr>
              <a:t>   return name;</a:t>
            </a:r>
          </a:p>
          <a:p>
            <a:pPr marL="400050" lvl="1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nl-BE" altLang="nl-BE" sz="1000" dirty="0">
                <a:latin typeface="Courier"/>
                <a:cs typeface="Courier New" panose="02070309020205020404" pitchFamily="49" charset="0"/>
              </a:rPr>
              <a:t>}</a:t>
            </a:r>
          </a:p>
          <a:p>
            <a:pPr marL="400050" lvl="1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nl-BE" altLang="nl-BE" sz="1000" dirty="0">
                <a:latin typeface="Courier"/>
                <a:cs typeface="Courier New" panose="02070309020205020404" pitchFamily="49" charset="0"/>
              </a:rPr>
              <a:t> </a:t>
            </a:r>
          </a:p>
          <a:p>
            <a:pPr marL="400050" lvl="1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nl-BE" altLang="nl-BE" sz="1000" dirty="0">
                <a:latin typeface="Courier"/>
                <a:cs typeface="Courier New" panose="02070309020205020404" pitchFamily="49" charset="0"/>
              </a:rPr>
              <a:t>//</a:t>
            </a:r>
            <a:r>
              <a:rPr lang="nl-BE" altLang="nl-BE" sz="1000" dirty="0" err="1">
                <a:latin typeface="Courier"/>
                <a:cs typeface="Courier New" panose="02070309020205020404" pitchFamily="49" charset="0"/>
              </a:rPr>
              <a:t>Static</a:t>
            </a:r>
            <a:r>
              <a:rPr lang="nl-BE" altLang="nl-BE" sz="1000" dirty="0">
                <a:latin typeface="Courier"/>
                <a:cs typeface="Courier New" panose="02070309020205020404" pitchFamily="49" charset="0"/>
              </a:rPr>
              <a:t> </a:t>
            </a:r>
            <a:r>
              <a:rPr lang="nl-BE" altLang="nl-BE" sz="1000" dirty="0" err="1">
                <a:latin typeface="Courier"/>
                <a:cs typeface="Courier New" panose="02070309020205020404" pitchFamily="49" charset="0"/>
              </a:rPr>
              <a:t>method</a:t>
            </a:r>
            <a:r>
              <a:rPr lang="nl-BE" altLang="nl-BE" sz="1000" dirty="0">
                <a:latin typeface="Courier"/>
                <a:cs typeface="Courier New" panose="02070309020205020404" pitchFamily="49" charset="0"/>
              </a:rPr>
              <a:t> </a:t>
            </a:r>
            <a:r>
              <a:rPr lang="nl-BE" altLang="nl-BE" sz="1000" dirty="0" err="1">
                <a:latin typeface="Courier"/>
                <a:cs typeface="Courier New" panose="02070309020205020404" pitchFamily="49" charset="0"/>
              </a:rPr>
              <a:t>returning</a:t>
            </a:r>
            <a:r>
              <a:rPr lang="nl-BE" altLang="nl-BE" sz="1000" dirty="0">
                <a:latin typeface="Courier"/>
                <a:cs typeface="Courier New" panose="02070309020205020404" pitchFamily="49" charset="0"/>
              </a:rPr>
              <a:t> </a:t>
            </a:r>
            <a:r>
              <a:rPr lang="nl-BE" altLang="nl-BE" sz="1000" dirty="0" err="1">
                <a:latin typeface="Courier"/>
                <a:cs typeface="Courier New" panose="02070309020205020404" pitchFamily="49" charset="0"/>
              </a:rPr>
              <a:t>count</a:t>
            </a:r>
            <a:r>
              <a:rPr lang="nl-BE" altLang="nl-BE" sz="1000" dirty="0">
                <a:latin typeface="Courier"/>
                <a:cs typeface="Courier New" panose="02070309020205020404" pitchFamily="49" charset="0"/>
              </a:rPr>
              <a:t> of </a:t>
            </a:r>
            <a:r>
              <a:rPr lang="nl-BE" altLang="nl-BE" sz="1000" dirty="0" err="1">
                <a:latin typeface="Courier"/>
                <a:cs typeface="Courier New" panose="02070309020205020404" pitchFamily="49" charset="0"/>
              </a:rPr>
              <a:t>all</a:t>
            </a:r>
            <a:r>
              <a:rPr lang="nl-BE" altLang="nl-BE" sz="1000" dirty="0">
                <a:latin typeface="Courier"/>
                <a:cs typeface="Courier New" panose="02070309020205020404" pitchFamily="49" charset="0"/>
              </a:rPr>
              <a:t> </a:t>
            </a:r>
            <a:r>
              <a:rPr lang="nl-BE" altLang="nl-BE" sz="1000" dirty="0" err="1">
                <a:latin typeface="Courier"/>
                <a:cs typeface="Courier New" panose="02070309020205020404" pitchFamily="49" charset="0"/>
              </a:rPr>
              <a:t>planets</a:t>
            </a:r>
            <a:endParaRPr lang="nl-BE" altLang="nl-BE" sz="1000" dirty="0">
              <a:latin typeface="Courier"/>
              <a:cs typeface="Courier New" panose="02070309020205020404" pitchFamily="49" charset="0"/>
            </a:endParaRPr>
          </a:p>
          <a:p>
            <a:pPr marL="400050" lvl="1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nl-BE" altLang="nl-BE" sz="1000" dirty="0">
                <a:latin typeface="Courier"/>
                <a:cs typeface="Courier New" panose="02070309020205020404" pitchFamily="49" charset="0"/>
              </a:rPr>
              <a:t>public </a:t>
            </a:r>
            <a:r>
              <a:rPr lang="nl-BE" altLang="nl-BE" sz="1000" dirty="0" err="1">
                <a:latin typeface="Courier"/>
                <a:cs typeface="Courier New" panose="02070309020205020404" pitchFamily="49" charset="0"/>
              </a:rPr>
              <a:t>static</a:t>
            </a:r>
            <a:r>
              <a:rPr lang="nl-BE" altLang="nl-BE" sz="1000" dirty="0">
                <a:latin typeface="Courier"/>
                <a:cs typeface="Courier New" panose="02070309020205020404" pitchFamily="49" charset="0"/>
              </a:rPr>
              <a:t> int </a:t>
            </a:r>
            <a:r>
              <a:rPr lang="nl-BE" altLang="nl-BE" sz="1000" dirty="0" err="1">
                <a:latin typeface="Courier"/>
                <a:cs typeface="Courier New" panose="02070309020205020404" pitchFamily="49" charset="0"/>
              </a:rPr>
              <a:t>GetCount</a:t>
            </a:r>
            <a:r>
              <a:rPr lang="nl-BE" altLang="nl-BE" sz="1000" dirty="0">
                <a:latin typeface="Courier"/>
                <a:cs typeface="Courier New" panose="02070309020205020404" pitchFamily="49" charset="0"/>
              </a:rPr>
              <a:t>()</a:t>
            </a:r>
          </a:p>
          <a:p>
            <a:pPr marL="400050" lvl="1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nl-BE" altLang="nl-BE" sz="1000" dirty="0">
                <a:latin typeface="Courier"/>
                <a:cs typeface="Courier New" panose="02070309020205020404" pitchFamily="49" charset="0"/>
              </a:rPr>
              <a:t>{</a:t>
            </a:r>
          </a:p>
          <a:p>
            <a:pPr marL="400050" lvl="1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nl-BE" altLang="nl-BE" sz="1000" dirty="0">
                <a:latin typeface="Courier"/>
                <a:cs typeface="Courier New" panose="02070309020205020404" pitchFamily="49" charset="0"/>
              </a:rPr>
              <a:t>   return </a:t>
            </a:r>
            <a:r>
              <a:rPr lang="nl-BE" altLang="nl-BE" sz="1000" dirty="0" err="1">
                <a:latin typeface="Courier"/>
                <a:cs typeface="Courier New" panose="02070309020205020404" pitchFamily="49" charset="0"/>
              </a:rPr>
              <a:t>count</a:t>
            </a:r>
            <a:r>
              <a:rPr lang="nl-BE" altLang="nl-BE" sz="1000" dirty="0">
                <a:latin typeface="Courier"/>
                <a:cs typeface="Courier New" panose="02070309020205020404" pitchFamily="49" charset="0"/>
              </a:rPr>
              <a:t>;</a:t>
            </a:r>
          </a:p>
          <a:p>
            <a:pPr marL="400050" lvl="1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nl-BE" altLang="nl-BE" sz="1000" dirty="0">
                <a:latin typeface="Courier"/>
                <a:cs typeface="Courier New" panose="02070309020205020404" pitchFamily="49" charset="0"/>
              </a:rPr>
              <a:t>}</a:t>
            </a: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nl-BE" altLang="nl-BE" sz="1000" dirty="0">
                <a:latin typeface="Courier"/>
                <a:cs typeface="Courier New" panose="02070309020205020404" pitchFamily="49" charset="0"/>
              </a:rPr>
              <a:t>}</a:t>
            </a: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endParaRPr lang="nl-BE" altLang="nl-BE" sz="1000" dirty="0">
              <a:latin typeface="Courier"/>
            </a:endParaRPr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/>
              <a:t>Programmeren in C#</a:t>
            </a:r>
            <a:endParaRPr lang="nl-BE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A62353-F7CD-46ED-8877-B27D0E33FCF8}" type="slidenum">
              <a:rPr lang="nl-BE" smtClean="0"/>
              <a:t>42</a:t>
            </a:fld>
            <a:endParaRPr lang="nl-BE"/>
          </a:p>
        </p:txBody>
      </p:sp>
      <p:pic>
        <p:nvPicPr>
          <p:cNvPr id="2050" name="Picture 2" descr="https://www.kirupa.com/net/images/diagram_static_instance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8443" y="1493105"/>
            <a:ext cx="6040475" cy="4506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hthoek 6"/>
          <p:cNvSpPr/>
          <p:nvPr/>
        </p:nvSpPr>
        <p:spPr>
          <a:xfrm>
            <a:off x="263352" y="6270904"/>
            <a:ext cx="6400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BE" dirty="0"/>
              <a:t>Bron: </a:t>
            </a:r>
            <a:r>
              <a:rPr lang="nl-BE" dirty="0">
                <a:hlinkClick r:id="rId3"/>
              </a:rPr>
              <a:t>https://www.kirupa.com/net/oop_intro_classes_pg4.htm</a:t>
            </a:r>
            <a:r>
              <a:rPr lang="nl-B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1996709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399F913-CCF6-4CC3-B85D-728FD40AE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Pokemon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899F79B-89E7-4627-83A5-E700BDCE7E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203AD060-FB94-4AD3-AECA-D7EAA03D1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© ap| </a:t>
            </a:r>
            <a:fld id="{8A00CA90-1673-4C5D-B289-DA0BFE9501DF}" type="slidenum">
              <a:rPr lang="nl-NL" smtClean="0"/>
              <a:pPr>
                <a:defRPr/>
              </a:pPr>
              <a:t>43</a:t>
            </a:fld>
            <a:endParaRPr lang="nl-NL" dirty="0"/>
          </a:p>
        </p:txBody>
      </p:sp>
      <p:pic>
        <p:nvPicPr>
          <p:cNvPr id="1026" name="Picture 2" descr="Image result for pokemon wallpaper">
            <a:extLst>
              <a:ext uri="{FF2B5EF4-FFF2-40B4-BE49-F238E27FC236}">
                <a16:creationId xmlns:a16="http://schemas.microsoft.com/office/drawing/2014/main" id="{A587C0E2-1B22-47F5-B4CA-A197E4EFF1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14268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kstvak 4">
            <a:extLst>
              <a:ext uri="{FF2B5EF4-FFF2-40B4-BE49-F238E27FC236}">
                <a16:creationId xmlns:a16="http://schemas.microsoft.com/office/drawing/2014/main" id="{71FF73DC-7155-4AE7-90DB-A0DCDD255979}"/>
              </a:ext>
            </a:extLst>
          </p:cNvPr>
          <p:cNvSpPr txBox="1"/>
          <p:nvPr/>
        </p:nvSpPr>
        <p:spPr>
          <a:xfrm>
            <a:off x="443345" y="2006138"/>
            <a:ext cx="46089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dirty="0" err="1"/>
              <a:t>Static</a:t>
            </a:r>
            <a:r>
              <a:rPr lang="nl-BE" dirty="0"/>
              <a:t> en </a:t>
            </a:r>
            <a:r>
              <a:rPr lang="nl-BE"/>
              <a:t>constructors</a:t>
            </a:r>
            <a:r>
              <a:rPr lang="nl-BE" dirty="0"/>
              <a:t> bij </a:t>
            </a:r>
            <a:r>
              <a:rPr lang="nl-BE" dirty="0" err="1"/>
              <a:t>Pokémons</a:t>
            </a:r>
            <a:r>
              <a:rPr lang="nl-BE" dirty="0"/>
              <a:t> demo</a:t>
            </a:r>
          </a:p>
        </p:txBody>
      </p:sp>
    </p:spTree>
    <p:extLst>
      <p:ext uri="{BB962C8B-B14F-4D97-AF65-F5344CB8AC3E}">
        <p14:creationId xmlns:p14="http://schemas.microsoft.com/office/powerpoint/2010/main" val="181548656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42459F-E725-4B75-9A65-3C20DEA29E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766ED30-A46C-43EF-B847-2FEF684CF2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AD78BD2A-C0B7-4AE8-93C9-3414685B8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© ap| </a:t>
            </a:r>
            <a:fld id="{8A00CA90-1673-4C5D-B289-DA0BFE9501DF}" type="slidenum">
              <a:rPr lang="nl-NL" smtClean="0"/>
              <a:pPr>
                <a:defRPr/>
              </a:pPr>
              <a:t>44</a:t>
            </a:fld>
            <a:endParaRPr lang="nl-NL" dirty="0"/>
          </a:p>
        </p:txBody>
      </p:sp>
      <p:pic>
        <p:nvPicPr>
          <p:cNvPr id="1026" name="Picture 2" descr="Related image">
            <a:extLst>
              <a:ext uri="{FF2B5EF4-FFF2-40B4-BE49-F238E27FC236}">
                <a16:creationId xmlns:a16="http://schemas.microsoft.com/office/drawing/2014/main" id="{1345E577-0442-4234-BB81-4676634854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41096"/>
            <a:ext cx="12618461" cy="6711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kstvak 5">
            <a:extLst>
              <a:ext uri="{FF2B5EF4-FFF2-40B4-BE49-F238E27FC236}">
                <a16:creationId xmlns:a16="http://schemas.microsoft.com/office/drawing/2014/main" id="{155D35FB-DBB4-4962-89B5-11B3E9CB3CB3}"/>
              </a:ext>
            </a:extLst>
          </p:cNvPr>
          <p:cNvSpPr txBox="1"/>
          <p:nvPr/>
        </p:nvSpPr>
        <p:spPr>
          <a:xfrm>
            <a:off x="443345" y="2006138"/>
            <a:ext cx="5070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b="1" dirty="0">
                <a:highlight>
                  <a:srgbClr val="00FF00"/>
                </a:highlight>
              </a:rPr>
              <a:t>“</a:t>
            </a:r>
            <a:r>
              <a:rPr lang="nl-BE" b="1" dirty="0" err="1">
                <a:highlight>
                  <a:srgbClr val="00FF00"/>
                </a:highlight>
              </a:rPr>
              <a:t>Static</a:t>
            </a:r>
            <a:r>
              <a:rPr lang="nl-BE" b="1" dirty="0">
                <a:highlight>
                  <a:srgbClr val="00FF00"/>
                </a:highlight>
              </a:rPr>
              <a:t> en </a:t>
            </a:r>
            <a:r>
              <a:rPr lang="nl-BE" b="1" dirty="0" err="1">
                <a:highlight>
                  <a:srgbClr val="00FF00"/>
                </a:highlight>
              </a:rPr>
              <a:t>constructors</a:t>
            </a:r>
            <a:r>
              <a:rPr lang="nl-BE" b="1" dirty="0">
                <a:highlight>
                  <a:srgbClr val="00FF00"/>
                </a:highlight>
              </a:rPr>
              <a:t> met balletjes”- demo</a:t>
            </a:r>
          </a:p>
        </p:txBody>
      </p:sp>
    </p:spTree>
    <p:extLst>
      <p:ext uri="{BB962C8B-B14F-4D97-AF65-F5344CB8AC3E}">
        <p14:creationId xmlns:p14="http://schemas.microsoft.com/office/powerpoint/2010/main" val="185840628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C1CC89C1-DC1E-917B-D25E-69B5776D404F}"/>
              </a:ext>
            </a:extLst>
          </p:cNvPr>
          <p:cNvSpPr/>
          <p:nvPr/>
        </p:nvSpPr>
        <p:spPr>
          <a:xfrm>
            <a:off x="838200" y="5085184"/>
            <a:ext cx="10658400" cy="86409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F8E1924-B892-8B5A-7836-BE57C96EF1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Meer info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732A4CC-42D6-F95B-C0C5-FF2A05D197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267671"/>
          </a:xfrm>
        </p:spPr>
        <p:txBody>
          <a:bodyPr>
            <a:normAutofit fontScale="92500" lnSpcReduction="10000"/>
          </a:bodyPr>
          <a:lstStyle/>
          <a:p>
            <a:r>
              <a:rPr lang="nl-BE" dirty="0"/>
              <a:t>Slides gemaakt door </a:t>
            </a:r>
          </a:p>
          <a:p>
            <a:pPr lvl="1"/>
            <a:r>
              <a:rPr lang="nl-BE" dirty="0"/>
              <a:t>Tim Dams (</a:t>
            </a:r>
            <a:r>
              <a:rPr lang="nl-BE" dirty="0">
                <a:hlinkClick r:id="rId2" action="ppaction://hlinkfile"/>
              </a:rPr>
              <a:t>ziescherp.be</a:t>
            </a:r>
            <a:r>
              <a:rPr lang="nl-BE" dirty="0"/>
              <a:t>), AP Hogeschool opleidingen elektronica-</a:t>
            </a:r>
            <a:r>
              <a:rPr lang="nl-BE" dirty="0" err="1"/>
              <a:t>ict</a:t>
            </a:r>
            <a:r>
              <a:rPr lang="nl-BE" dirty="0"/>
              <a:t> en toegepaste informatica</a:t>
            </a:r>
          </a:p>
          <a:p>
            <a:pPr lvl="1"/>
            <a:endParaRPr lang="nl-BE" dirty="0"/>
          </a:p>
          <a:p>
            <a:r>
              <a:rPr lang="nl-BE" dirty="0"/>
              <a:t>Sommige slides gebaseerd of gekopieerd van slidedecks van:</a:t>
            </a:r>
          </a:p>
          <a:p>
            <a:pPr lvl="1"/>
            <a:r>
              <a:rPr lang="nl-BE" sz="2200" dirty="0"/>
              <a:t>Programmeren in C# door Douglas Bell en Mike Parr (vert. Kris Hermans)</a:t>
            </a:r>
          </a:p>
          <a:p>
            <a:pPr lvl="1"/>
            <a:r>
              <a:rPr lang="nl-BE" sz="2200" dirty="0"/>
              <a:t>Microsoft Visual C# 2015: An </a:t>
            </a:r>
            <a:r>
              <a:rPr lang="nl-BE" sz="2200" dirty="0" err="1"/>
              <a:t>Introduction</a:t>
            </a:r>
            <a:r>
              <a:rPr lang="nl-BE" sz="2200" dirty="0"/>
              <a:t> </a:t>
            </a:r>
            <a:r>
              <a:rPr lang="nl-BE" sz="2200" dirty="0" err="1"/>
              <a:t>to</a:t>
            </a:r>
            <a:r>
              <a:rPr lang="nl-BE" sz="2200" dirty="0"/>
              <a:t> Object-</a:t>
            </a:r>
            <a:r>
              <a:rPr lang="nl-BE" sz="2200" dirty="0" err="1"/>
              <a:t>Oriented</a:t>
            </a:r>
            <a:r>
              <a:rPr lang="nl-BE" sz="2200" dirty="0"/>
              <a:t> Programming door Joyce </a:t>
            </a:r>
            <a:r>
              <a:rPr lang="nl-BE" sz="2200" dirty="0" err="1"/>
              <a:t>Farrell</a:t>
            </a:r>
            <a:endParaRPr lang="nl-BE" sz="2200" dirty="0"/>
          </a:p>
          <a:p>
            <a:pPr lvl="1"/>
            <a:r>
              <a:rPr lang="nl-BE" dirty="0"/>
              <a:t>E.a.</a:t>
            </a:r>
          </a:p>
          <a:p>
            <a:pPr lvl="1"/>
            <a:endParaRPr lang="nl-BE" dirty="0"/>
          </a:p>
          <a:p>
            <a:pPr lvl="1"/>
            <a:endParaRPr lang="nl-BE" dirty="0"/>
          </a:p>
          <a:p>
            <a:r>
              <a:rPr lang="nl-BE" b="1" dirty="0"/>
              <a:t>Slides mogen aangepast worden, op voorwaarde dat deze slide steeds achteraan de slidedeck staat.</a:t>
            </a:r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4C3978F3-3532-3F17-E9AB-E248272BA1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 dirty="0"/>
              <a:t>Zie Scherp Scherper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9769B4E3-C3FC-8575-9CA3-EE3F06738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A62353-F7CD-46ED-8877-B27D0E33FCF8}" type="slidenum">
              <a:rPr lang="nl-BE" smtClean="0"/>
              <a:t>45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60727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/>
              <a:t>Eigen default constructor maken</a:t>
            </a:r>
          </a:p>
        </p:txBody>
      </p:sp>
      <p:sp>
        <p:nvSpPr>
          <p:cNvPr id="152579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  <a:p>
            <a:endParaRPr lang="en-IE"/>
          </a:p>
          <a:p>
            <a:endParaRPr lang="en-IE"/>
          </a:p>
          <a:p>
            <a:endParaRPr lang="en-IE"/>
          </a:p>
          <a:p>
            <a:endParaRPr lang="en-IE"/>
          </a:p>
          <a:p>
            <a:r>
              <a:rPr lang="en-IE"/>
              <a:t>Voorbeeld:</a:t>
            </a:r>
          </a:p>
          <a:p>
            <a:endParaRPr lang="en-I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| </a:t>
            </a:r>
            <a:fld id="{D5F7FA48-C1C5-4BE2-AAE1-6F901A5BDF8F}" type="slidenum">
              <a:rPr kumimoji="0" lang="nl-NL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nl-NL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152581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37203" y="1740391"/>
            <a:ext cx="5772150" cy="1390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2582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65184" y="4436456"/>
            <a:ext cx="6419850" cy="1390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3603655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/>
              <a:t>Constructors schrijven</a:t>
            </a:r>
          </a:p>
        </p:txBody>
      </p:sp>
      <p:sp>
        <p:nvSpPr>
          <p:cNvPr id="15360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| </a:t>
            </a:r>
            <a:fld id="{A10E93E0-AA1E-438A-A9A4-A896C17D6C78}" type="slidenum">
              <a:rPr kumimoji="0" lang="nl-NL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nl-NL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15360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97089" y="1638300"/>
            <a:ext cx="4886325" cy="1562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0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158039" y="2000250"/>
            <a:ext cx="3121025" cy="928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53607" name="Rechte verbindingslijn met pijl 10"/>
          <p:cNvCxnSpPr>
            <a:cxnSpLocks noChangeShapeType="1"/>
          </p:cNvCxnSpPr>
          <p:nvPr/>
        </p:nvCxnSpPr>
        <p:spPr bwMode="auto">
          <a:xfrm rot="10800000">
            <a:off x="6716713" y="1849438"/>
            <a:ext cx="525462" cy="493712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153608" name="Rechte verbindingslijn met pijl 12"/>
          <p:cNvCxnSpPr>
            <a:cxnSpLocks noChangeShapeType="1"/>
          </p:cNvCxnSpPr>
          <p:nvPr/>
        </p:nvCxnSpPr>
        <p:spPr bwMode="auto">
          <a:xfrm rot="10800000">
            <a:off x="5013325" y="2228850"/>
            <a:ext cx="2190750" cy="3302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153609" name="Rechte verbindingslijn met pijl 14"/>
          <p:cNvCxnSpPr>
            <a:cxnSpLocks noChangeShapeType="1"/>
          </p:cNvCxnSpPr>
          <p:nvPr/>
        </p:nvCxnSpPr>
        <p:spPr bwMode="auto">
          <a:xfrm rot="10800000" flipV="1">
            <a:off x="5707063" y="2663826"/>
            <a:ext cx="1560512" cy="404813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</p:spTree>
    <p:extLst>
      <p:ext uri="{BB962C8B-B14F-4D97-AF65-F5344CB8AC3E}">
        <p14:creationId xmlns:p14="http://schemas.microsoft.com/office/powerpoint/2010/main" val="17049487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/>
              <a:t>Constructor gebruiken</a:t>
            </a:r>
          </a:p>
        </p:txBody>
      </p:sp>
      <p:sp>
        <p:nvSpPr>
          <p:cNvPr id="154627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/>
              <a:t>Ideaal om bepaalde class-members op begin waarde te initialiseren:</a:t>
            </a:r>
          </a:p>
          <a:p>
            <a:endParaRPr lang="en-I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| </a:t>
            </a:r>
            <a:fld id="{824B1518-3CFC-49B0-9034-69038D85324C}" type="slidenum">
              <a:rPr kumimoji="0" lang="nl-NL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nl-NL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154629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21245" y="2715705"/>
            <a:ext cx="3514725" cy="2228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5470652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/>
              <a:t>Constructor gebruiken</a:t>
            </a:r>
          </a:p>
        </p:txBody>
      </p:sp>
      <p:sp>
        <p:nvSpPr>
          <p:cNvPr id="155651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/>
              <a:t>Stel dat je een klasse JongerenAccount wil maken.</a:t>
            </a:r>
          </a:p>
          <a:p>
            <a:r>
              <a:rPr lang="en-IE"/>
              <a:t>Wanneer een jongerenrekening wordt geopend krijg je sowieso 20euro op je rekening:</a:t>
            </a:r>
          </a:p>
          <a:p>
            <a:endParaRPr lang="en-IE"/>
          </a:p>
          <a:p>
            <a:endParaRPr lang="en-I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| </a:t>
            </a:r>
            <a:fld id="{E7E32F71-94A5-4F96-AA3E-65083395BB21}" type="slidenum">
              <a:rPr kumimoji="0" lang="nl-NL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nl-NL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155653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314646" y="3599350"/>
            <a:ext cx="3924300" cy="2238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9787838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Intermezzo-</a:t>
            </a:r>
            <a:r>
              <a:rPr lang="en-IE" dirty="0" err="1"/>
              <a:t>herhaling</a:t>
            </a:r>
            <a:r>
              <a:rPr lang="en-IE" dirty="0"/>
              <a:t>: method overloading</a:t>
            </a:r>
          </a:p>
        </p:txBody>
      </p:sp>
      <p:sp>
        <p:nvSpPr>
          <p:cNvPr id="157699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/>
              <a:t>Overloading: “A method has the same name as another, but has a different set of parameters”</a:t>
            </a:r>
          </a:p>
          <a:p>
            <a:endParaRPr lang="en-IE"/>
          </a:p>
          <a:p>
            <a:endParaRPr lang="en-IE"/>
          </a:p>
          <a:p>
            <a:r>
              <a:rPr lang="en-IE"/>
              <a:t>Voorbeeld: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| </a:t>
            </a:r>
            <a:fld id="{5EF53F43-C15E-421A-A4D4-AA499B6C08BA}" type="slidenum">
              <a:rPr kumimoji="0" lang="nl-NL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nl-NL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157701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78297" y="3370082"/>
            <a:ext cx="6048375" cy="2228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581959610"/>
      </p:ext>
    </p:extLst>
  </p:cSld>
  <p:clrMapOvr>
    <a:masterClrMapping/>
  </p:clrMapOvr>
</p:sld>
</file>

<file path=ppt/theme/theme1.xml><?xml version="1.0" encoding="utf-8"?>
<a:theme xmlns:a="http://schemas.openxmlformats.org/drawingml/2006/main" name="ziescherpe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angepast 1">
      <a:majorFont>
        <a:latin typeface="Archivo Narrow"/>
        <a:ea typeface=""/>
        <a:cs typeface=""/>
      </a:majorFont>
      <a:minorFont>
        <a:latin typeface="Blogger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ziescherper" id="{69B2FE59-FA6B-4F45-B455-AA12E61C9549}" vid="{E9744CD3-A597-431D-8092-F51B983DCEB5}"/>
    </a:ext>
  </a:ext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117</TotalTime>
  <Words>1565</Words>
  <Application>Microsoft Office PowerPoint</Application>
  <PresentationFormat>Breedbeeld</PresentationFormat>
  <Paragraphs>369</Paragraphs>
  <Slides>45</Slides>
  <Notes>4</Notes>
  <HiddenSlides>26</HiddenSlides>
  <MMClips>0</MMClips>
  <ScaleCrop>false</ScaleCrop>
  <HeadingPairs>
    <vt:vector size="6" baseType="variant">
      <vt:variant>
        <vt:lpstr>Gebruikte lettertypen</vt:lpstr>
      </vt:variant>
      <vt:variant>
        <vt:i4>10</vt:i4>
      </vt:variant>
      <vt:variant>
        <vt:lpstr>Thema</vt:lpstr>
      </vt:variant>
      <vt:variant>
        <vt:i4>1</vt:i4>
      </vt:variant>
      <vt:variant>
        <vt:lpstr>Diatitels</vt:lpstr>
      </vt:variant>
      <vt:variant>
        <vt:i4>45</vt:i4>
      </vt:variant>
    </vt:vector>
  </HeadingPairs>
  <TitlesOfParts>
    <vt:vector size="56" baseType="lpstr">
      <vt:lpstr>Blogger Sans</vt:lpstr>
      <vt:lpstr>Calibri</vt:lpstr>
      <vt:lpstr>Lucida Console</vt:lpstr>
      <vt:lpstr>Archivo Narrow</vt:lpstr>
      <vt:lpstr>Courier</vt:lpstr>
      <vt:lpstr>Aharoni</vt:lpstr>
      <vt:lpstr>Times</vt:lpstr>
      <vt:lpstr>Times New Roman</vt:lpstr>
      <vt:lpstr>Arial</vt:lpstr>
      <vt:lpstr>Consolas</vt:lpstr>
      <vt:lpstr>ziescherper</vt:lpstr>
      <vt:lpstr>1. Constructors</vt:lpstr>
      <vt:lpstr>Constructor samenvatting</vt:lpstr>
      <vt:lpstr>New </vt:lpstr>
      <vt:lpstr>Default constructor</vt:lpstr>
      <vt:lpstr>Eigen default constructor maken</vt:lpstr>
      <vt:lpstr>Constructors schrijven</vt:lpstr>
      <vt:lpstr>Constructor gebruiken</vt:lpstr>
      <vt:lpstr>Constructor gebruiken</vt:lpstr>
      <vt:lpstr>Intermezzo-herhaling: method overloading</vt:lpstr>
      <vt:lpstr>Intermezzo-herhaling: method overloading</vt:lpstr>
      <vt:lpstr>Constructor overloading</vt:lpstr>
      <vt:lpstr>Constructor overloading</vt:lpstr>
      <vt:lpstr>Constructor overloading</vt:lpstr>
      <vt:lpstr>Default constructor</vt:lpstr>
      <vt:lpstr>Besluit</vt:lpstr>
      <vt:lpstr>Constructor Management</vt:lpstr>
      <vt:lpstr>Duplicate code</vt:lpstr>
      <vt:lpstr>Constructor initializer via this</vt:lpstr>
      <vt:lpstr>Programmer’s Point </vt:lpstr>
      <vt:lpstr>Constructor initializer</vt:lpstr>
      <vt:lpstr>Using Constructor Initializers</vt:lpstr>
      <vt:lpstr>Using Constructor Initializers (cont'd.)</vt:lpstr>
      <vt:lpstr>PowerPoint-presentatie</vt:lpstr>
      <vt:lpstr>Object initializer</vt:lpstr>
      <vt:lpstr>Nadeel van constructors</vt:lpstr>
      <vt:lpstr>Object initializer syntax</vt:lpstr>
      <vt:lpstr>Object Initializers syntax</vt:lpstr>
      <vt:lpstr>Opgelet </vt:lpstr>
      <vt:lpstr>PowerPoint-presentatie</vt:lpstr>
      <vt:lpstr>Wat is het nu?</vt:lpstr>
      <vt:lpstr>PowerPoint-presentatie</vt:lpstr>
      <vt:lpstr>Samengevat</vt:lpstr>
      <vt:lpstr>Static</vt:lpstr>
      <vt:lpstr>static methoden en properties</vt:lpstr>
      <vt:lpstr>Static</vt:lpstr>
      <vt:lpstr>Static</vt:lpstr>
      <vt:lpstr>PowerPoint-presentatie</vt:lpstr>
      <vt:lpstr>Static</vt:lpstr>
      <vt:lpstr>Eigenhulp-methoden maken?</vt:lpstr>
      <vt:lpstr>Random vaak static</vt:lpstr>
      <vt:lpstr>Random vaak static</vt:lpstr>
      <vt:lpstr>Nog een voorbeeld</vt:lpstr>
      <vt:lpstr>Pokemon</vt:lpstr>
      <vt:lpstr>PowerPoint-presentatie</vt:lpstr>
      <vt:lpstr>Meer info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Tim Dams</dc:creator>
  <cp:lastModifiedBy>Tim Dams</cp:lastModifiedBy>
  <cp:revision>8</cp:revision>
  <dcterms:created xsi:type="dcterms:W3CDTF">2020-02-17T09:30:11Z</dcterms:created>
  <dcterms:modified xsi:type="dcterms:W3CDTF">2023-05-02T15:08:32Z</dcterms:modified>
</cp:coreProperties>
</file>